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3.xml" ContentType="application/vnd.openxmlformats-officedocument.presentationml.tags+xml"/>
  <Override PartName="/ppt/notesSlides/notesSlide2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9"/>
  </p:notesMasterIdLst>
  <p:sldIdLst>
    <p:sldId id="256" r:id="rId2"/>
    <p:sldId id="257" r:id="rId3"/>
    <p:sldId id="258" r:id="rId4"/>
    <p:sldId id="259" r:id="rId5"/>
    <p:sldId id="260" r:id="rId6"/>
    <p:sldId id="278" r:id="rId7"/>
    <p:sldId id="262" r:id="rId8"/>
    <p:sldId id="263" r:id="rId9"/>
    <p:sldId id="261" r:id="rId10"/>
    <p:sldId id="264" r:id="rId11"/>
    <p:sldId id="284" r:id="rId12"/>
    <p:sldId id="265" r:id="rId13"/>
    <p:sldId id="266" r:id="rId14"/>
    <p:sldId id="267" r:id="rId15"/>
    <p:sldId id="271" r:id="rId16"/>
    <p:sldId id="272" r:id="rId17"/>
    <p:sldId id="273" r:id="rId18"/>
    <p:sldId id="269" r:id="rId19"/>
    <p:sldId id="270" r:id="rId20"/>
    <p:sldId id="276" r:id="rId21"/>
    <p:sldId id="274" r:id="rId22"/>
    <p:sldId id="277" r:id="rId23"/>
    <p:sldId id="279" r:id="rId24"/>
    <p:sldId id="280" r:id="rId25"/>
    <p:sldId id="281" r:id="rId26"/>
    <p:sldId id="282" r:id="rId27"/>
    <p:sldId id="28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45"/>
    <p:restoredTop sz="94643"/>
  </p:normalViewPr>
  <p:slideViewPr>
    <p:cSldViewPr snapToGrid="0" snapToObjects="1">
      <p:cViewPr varScale="1">
        <p:scale>
          <a:sx n="80" d="100"/>
          <a:sy n="80" d="100"/>
        </p:scale>
        <p:origin x="216" y="104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22" d="100"/>
          <a:sy n="122" d="100"/>
        </p:scale>
        <p:origin x="386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Workload</a:t>
            </a:r>
            <a:r>
              <a:rPr lang="en-US" baseline="0" dirty="0"/>
              <a:t> A (50% Update/50% Read)</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Libcuckoo Hashing</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Sheet1!$B$2:$B$10</c:f>
              <c:numCache>
                <c:formatCode>General</c:formatCode>
                <c:ptCount val="9"/>
                <c:pt idx="0">
                  <c:v>3.3445100000000001</c:v>
                </c:pt>
                <c:pt idx="1">
                  <c:v>36.433900000000001</c:v>
                </c:pt>
                <c:pt idx="2">
                  <c:v>13.0898</c:v>
                </c:pt>
                <c:pt idx="3">
                  <c:v>7.5962899999999998</c:v>
                </c:pt>
                <c:pt idx="4">
                  <c:v>4.8317899999999998</c:v>
                </c:pt>
                <c:pt idx="5">
                  <c:v>3.6131600000000001</c:v>
                </c:pt>
                <c:pt idx="6">
                  <c:v>2.7976000000000001</c:v>
                </c:pt>
                <c:pt idx="7">
                  <c:v>2.4551599999999998</c:v>
                </c:pt>
                <c:pt idx="8">
                  <c:v>2.0529899999999999</c:v>
                </c:pt>
              </c:numCache>
            </c:numRef>
          </c:val>
          <c:smooth val="0"/>
          <c:extLst>
            <c:ext xmlns:c16="http://schemas.microsoft.com/office/drawing/2014/chart" uri="{C3380CC4-5D6E-409C-BE32-E72D297353CC}">
              <c16:uniqueId val="{00000000-584D-E444-A728-BD19C657B6B9}"/>
            </c:ext>
          </c:extLst>
        </c:ser>
        <c:dLbls>
          <c:showLegendKey val="0"/>
          <c:showVal val="0"/>
          <c:showCatName val="0"/>
          <c:showSerName val="0"/>
          <c:showPercent val="0"/>
          <c:showBubbleSize val="0"/>
        </c:dLbls>
        <c:marker val="1"/>
        <c:smooth val="0"/>
        <c:axId val="1693218144"/>
        <c:axId val="1692997456"/>
      </c:lineChart>
      <c:catAx>
        <c:axId val="16932181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dirty="0"/>
                  <a:t>#threads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2997456"/>
        <c:crosses val="autoZero"/>
        <c:auto val="1"/>
        <c:lblAlgn val="ctr"/>
        <c:lblOffset val="100"/>
        <c:noMultiLvlLbl val="0"/>
      </c:catAx>
      <c:valAx>
        <c:axId val="1692997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dirty="0"/>
                  <a:t>Million</a:t>
                </a:r>
                <a:r>
                  <a:rPr lang="en-US" sz="1800" baseline="0" dirty="0"/>
                  <a:t> Operations/Second</a:t>
                </a:r>
                <a:endParaRPr lang="en-US" sz="1800"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3218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Workload C (100 %</a:t>
            </a:r>
            <a:r>
              <a:rPr lang="en-US" baseline="0" dirty="0"/>
              <a:t> Read</a:t>
            </a:r>
            <a:r>
              <a:rPr lang="en-US" dirty="0"/>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ARTOLC</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Sheet1!$B$2:$B$10</c:f>
              <c:numCache>
                <c:formatCode>General</c:formatCode>
                <c:ptCount val="9"/>
                <c:pt idx="0">
                  <c:v>0.97866900000000001</c:v>
                </c:pt>
                <c:pt idx="1">
                  <c:v>13.903600000000001</c:v>
                </c:pt>
                <c:pt idx="2">
                  <c:v>26.729700000000001</c:v>
                </c:pt>
                <c:pt idx="3">
                  <c:v>35.409300000000002</c:v>
                </c:pt>
                <c:pt idx="4">
                  <c:v>43.700600000000001</c:v>
                </c:pt>
                <c:pt idx="5">
                  <c:v>52.322400000000002</c:v>
                </c:pt>
                <c:pt idx="6">
                  <c:v>60.529499999999999</c:v>
                </c:pt>
                <c:pt idx="7">
                  <c:v>69.371799999999993</c:v>
                </c:pt>
                <c:pt idx="8">
                  <c:v>77.084800000000001</c:v>
                </c:pt>
              </c:numCache>
            </c:numRef>
          </c:val>
          <c:smooth val="0"/>
          <c:extLst>
            <c:ext xmlns:c16="http://schemas.microsoft.com/office/drawing/2014/chart" uri="{C3380CC4-5D6E-409C-BE32-E72D297353CC}">
              <c16:uniqueId val="{00000000-8A72-D741-92A1-A62AB044A9D1}"/>
            </c:ext>
          </c:extLst>
        </c:ser>
        <c:ser>
          <c:idx val="1"/>
          <c:order val="1"/>
          <c:tx>
            <c:strRef>
              <c:f>Sheet1!$C$1</c:f>
              <c:strCache>
                <c:ptCount val="1"/>
                <c:pt idx="0">
                  <c:v>B+TreeOLC</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Sheet1!$C$2:$C$10</c:f>
              <c:numCache>
                <c:formatCode>General</c:formatCode>
                <c:ptCount val="9"/>
                <c:pt idx="0">
                  <c:v>1.2268300000000001</c:v>
                </c:pt>
                <c:pt idx="1">
                  <c:v>11.9465</c:v>
                </c:pt>
                <c:pt idx="2">
                  <c:v>11.476599999999999</c:v>
                </c:pt>
                <c:pt idx="3">
                  <c:v>12.345499999999999</c:v>
                </c:pt>
                <c:pt idx="4">
                  <c:v>15.9695</c:v>
                </c:pt>
                <c:pt idx="5">
                  <c:v>21.4206</c:v>
                </c:pt>
                <c:pt idx="6">
                  <c:v>22.661000000000001</c:v>
                </c:pt>
                <c:pt idx="7">
                  <c:v>26.953399999999998</c:v>
                </c:pt>
                <c:pt idx="8">
                  <c:v>30.029800000000002</c:v>
                </c:pt>
              </c:numCache>
            </c:numRef>
          </c:val>
          <c:smooth val="0"/>
          <c:extLst>
            <c:ext xmlns:c16="http://schemas.microsoft.com/office/drawing/2014/chart" uri="{C3380CC4-5D6E-409C-BE32-E72D297353CC}">
              <c16:uniqueId val="{00000001-8A72-D741-92A1-A62AB044A9D1}"/>
            </c:ext>
          </c:extLst>
        </c:ser>
        <c:dLbls>
          <c:showLegendKey val="0"/>
          <c:showVal val="0"/>
          <c:showCatName val="0"/>
          <c:showSerName val="0"/>
          <c:showPercent val="0"/>
          <c:showBubbleSize val="0"/>
        </c:dLbls>
        <c:marker val="1"/>
        <c:smooth val="0"/>
        <c:axId val="1668483728"/>
        <c:axId val="1663676800"/>
      </c:lineChart>
      <c:catAx>
        <c:axId val="16684837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#threads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3676800"/>
        <c:crosses val="autoZero"/>
        <c:auto val="1"/>
        <c:lblAlgn val="ctr"/>
        <c:lblOffset val="100"/>
        <c:noMultiLvlLbl val="0"/>
      </c:catAx>
      <c:valAx>
        <c:axId val="1663676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i="0" baseline="0" dirty="0">
                    <a:effectLst/>
                  </a:rPr>
                  <a:t>Million Operations/Second</a:t>
                </a:r>
                <a:endParaRPr lang="en-US" dirty="0">
                  <a:effectLst/>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848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Workload E (95%</a:t>
            </a:r>
            <a:r>
              <a:rPr lang="en-US" baseline="0" dirty="0"/>
              <a:t> Scan/5% Insert)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ARTOLC</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Sheet1!$B$2:$B$10</c:f>
              <c:numCache>
                <c:formatCode>General</c:formatCode>
                <c:ptCount val="9"/>
                <c:pt idx="0">
                  <c:v>0.1</c:v>
                </c:pt>
                <c:pt idx="1">
                  <c:v>1.52321</c:v>
                </c:pt>
                <c:pt idx="2">
                  <c:v>2.8556400000000002</c:v>
                </c:pt>
                <c:pt idx="3">
                  <c:v>4.4424599999999996</c:v>
                </c:pt>
                <c:pt idx="4">
                  <c:v>5.8246399999999996</c:v>
                </c:pt>
                <c:pt idx="5">
                  <c:v>7.4214799999999999</c:v>
                </c:pt>
                <c:pt idx="6">
                  <c:v>8.8964400000000001</c:v>
                </c:pt>
                <c:pt idx="7">
                  <c:v>10.3733</c:v>
                </c:pt>
                <c:pt idx="8">
                  <c:v>11.576599999999999</c:v>
                </c:pt>
              </c:numCache>
            </c:numRef>
          </c:val>
          <c:smooth val="0"/>
          <c:extLst>
            <c:ext xmlns:c16="http://schemas.microsoft.com/office/drawing/2014/chart" uri="{C3380CC4-5D6E-409C-BE32-E72D297353CC}">
              <c16:uniqueId val="{00000000-74A3-8848-AAFA-D6857A139CA9}"/>
            </c:ext>
          </c:extLst>
        </c:ser>
        <c:ser>
          <c:idx val="1"/>
          <c:order val="1"/>
          <c:tx>
            <c:strRef>
              <c:f>Sheet1!$C$1</c:f>
              <c:strCache>
                <c:ptCount val="1"/>
                <c:pt idx="0">
                  <c:v>B+TreeOLC</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Sheet1!$C$2:$C$10</c:f>
              <c:numCache>
                <c:formatCode>General</c:formatCode>
                <c:ptCount val="9"/>
                <c:pt idx="0">
                  <c:v>0.60282400000000003</c:v>
                </c:pt>
                <c:pt idx="1">
                  <c:v>6.8534600000000001</c:v>
                </c:pt>
                <c:pt idx="2">
                  <c:v>7.4302999999999999</c:v>
                </c:pt>
                <c:pt idx="3">
                  <c:v>7.6582800000000004</c:v>
                </c:pt>
                <c:pt idx="4">
                  <c:v>9.7120999999999995</c:v>
                </c:pt>
                <c:pt idx="5">
                  <c:v>11.6988</c:v>
                </c:pt>
                <c:pt idx="6">
                  <c:v>13.617699999999999</c:v>
                </c:pt>
                <c:pt idx="7">
                  <c:v>16.502700000000001</c:v>
                </c:pt>
                <c:pt idx="8">
                  <c:v>17.308800000000002</c:v>
                </c:pt>
              </c:numCache>
            </c:numRef>
          </c:val>
          <c:smooth val="0"/>
          <c:extLst>
            <c:ext xmlns:c16="http://schemas.microsoft.com/office/drawing/2014/chart" uri="{C3380CC4-5D6E-409C-BE32-E72D297353CC}">
              <c16:uniqueId val="{00000001-74A3-8848-AAFA-D6857A139CA9}"/>
            </c:ext>
          </c:extLst>
        </c:ser>
        <c:dLbls>
          <c:showLegendKey val="0"/>
          <c:showVal val="0"/>
          <c:showCatName val="0"/>
          <c:showSerName val="0"/>
          <c:showPercent val="0"/>
          <c:showBubbleSize val="0"/>
        </c:dLbls>
        <c:marker val="1"/>
        <c:smooth val="0"/>
        <c:axId val="1694326864"/>
        <c:axId val="1740873152"/>
      </c:lineChart>
      <c:catAx>
        <c:axId val="1694326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dirty="0"/>
                  <a:t>#thread</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0873152"/>
        <c:crosses val="autoZero"/>
        <c:auto val="1"/>
        <c:lblAlgn val="ctr"/>
        <c:lblOffset val="100"/>
        <c:noMultiLvlLbl val="0"/>
      </c:catAx>
      <c:valAx>
        <c:axId val="1740873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dirty="0"/>
                  <a:t>Million</a:t>
                </a:r>
                <a:r>
                  <a:rPr lang="en-US" sz="1800" baseline="0" dirty="0"/>
                  <a:t>s Operations/Second</a:t>
                </a:r>
                <a:endParaRPr lang="en-US" sz="1800"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432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Workload</a:t>
            </a:r>
            <a:r>
              <a:rPr lang="en-US" baseline="0" dirty="0"/>
              <a:t> A (50% Update/50% Read)</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Libcuckoo Hashing</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Sheet1!$B$2:$B$10</c:f>
              <c:numCache>
                <c:formatCode>General</c:formatCode>
                <c:ptCount val="9"/>
                <c:pt idx="0">
                  <c:v>3.3445100000000001</c:v>
                </c:pt>
                <c:pt idx="1">
                  <c:v>36.433900000000001</c:v>
                </c:pt>
                <c:pt idx="2">
                  <c:v>13.0898</c:v>
                </c:pt>
                <c:pt idx="3">
                  <c:v>7.5962899999999998</c:v>
                </c:pt>
                <c:pt idx="4">
                  <c:v>4.8317899999999998</c:v>
                </c:pt>
                <c:pt idx="5">
                  <c:v>3.6131600000000001</c:v>
                </c:pt>
                <c:pt idx="6">
                  <c:v>2.7976000000000001</c:v>
                </c:pt>
                <c:pt idx="7">
                  <c:v>2.4551599999999998</c:v>
                </c:pt>
                <c:pt idx="8">
                  <c:v>2.0529899999999999</c:v>
                </c:pt>
              </c:numCache>
            </c:numRef>
          </c:val>
          <c:smooth val="0"/>
          <c:extLst>
            <c:ext xmlns:c16="http://schemas.microsoft.com/office/drawing/2014/chart" uri="{C3380CC4-5D6E-409C-BE32-E72D297353CC}">
              <c16:uniqueId val="{00000000-FDD6-BB47-9874-B100E33AAB1F}"/>
            </c:ext>
          </c:extLst>
        </c:ser>
        <c:ser>
          <c:idx val="1"/>
          <c:order val="1"/>
          <c:tx>
            <c:strRef>
              <c:f>Sheet1!$C$1</c:f>
              <c:strCache>
                <c:ptCount val="1"/>
                <c:pt idx="0">
                  <c:v>Hydralist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Sheet1!$C$2:$C$10</c:f>
              <c:numCache>
                <c:formatCode>General</c:formatCode>
                <c:ptCount val="9"/>
                <c:pt idx="0">
                  <c:v>1.12446</c:v>
                </c:pt>
                <c:pt idx="1">
                  <c:v>10.8079</c:v>
                </c:pt>
                <c:pt idx="2">
                  <c:v>19.462199999999999</c:v>
                </c:pt>
                <c:pt idx="3">
                  <c:v>28.034099999999999</c:v>
                </c:pt>
                <c:pt idx="4">
                  <c:v>35.797499999999999</c:v>
                </c:pt>
                <c:pt idx="5">
                  <c:v>41.714100000000002</c:v>
                </c:pt>
                <c:pt idx="6">
                  <c:v>46.210900000000002</c:v>
                </c:pt>
                <c:pt idx="7">
                  <c:v>42.170099999999998</c:v>
                </c:pt>
                <c:pt idx="8">
                  <c:v>42.984200000000001</c:v>
                </c:pt>
              </c:numCache>
            </c:numRef>
          </c:val>
          <c:smooth val="0"/>
          <c:extLst>
            <c:ext xmlns:c16="http://schemas.microsoft.com/office/drawing/2014/chart" uri="{C3380CC4-5D6E-409C-BE32-E72D297353CC}">
              <c16:uniqueId val="{00000002-FDD6-BB47-9874-B100E33AAB1F}"/>
            </c:ext>
          </c:extLst>
        </c:ser>
        <c:dLbls>
          <c:showLegendKey val="0"/>
          <c:showVal val="0"/>
          <c:showCatName val="0"/>
          <c:showSerName val="0"/>
          <c:showPercent val="0"/>
          <c:showBubbleSize val="0"/>
        </c:dLbls>
        <c:marker val="1"/>
        <c:smooth val="0"/>
        <c:axId val="1693218144"/>
        <c:axId val="1692997456"/>
      </c:lineChart>
      <c:catAx>
        <c:axId val="16932181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dirty="0"/>
                  <a:t>#threads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2997456"/>
        <c:crosses val="autoZero"/>
        <c:auto val="1"/>
        <c:lblAlgn val="ctr"/>
        <c:lblOffset val="100"/>
        <c:noMultiLvlLbl val="0"/>
      </c:catAx>
      <c:valAx>
        <c:axId val="1692997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dirty="0"/>
                  <a:t>Million</a:t>
                </a:r>
                <a:r>
                  <a:rPr lang="en-US" sz="1800" baseline="0" dirty="0"/>
                  <a:t> Operations/Second</a:t>
                </a:r>
                <a:endParaRPr lang="en-US" sz="1800"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3218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Workload C (100 %</a:t>
            </a:r>
            <a:r>
              <a:rPr lang="en-US" baseline="0" dirty="0"/>
              <a:t> Read</a:t>
            </a:r>
            <a:r>
              <a:rPr lang="en-US" dirty="0"/>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ARTOLC</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Sheet1!$B$2:$B$10</c:f>
              <c:numCache>
                <c:formatCode>General</c:formatCode>
                <c:ptCount val="9"/>
                <c:pt idx="0">
                  <c:v>0.97866900000000001</c:v>
                </c:pt>
                <c:pt idx="1">
                  <c:v>13.903600000000001</c:v>
                </c:pt>
                <c:pt idx="2">
                  <c:v>26.729700000000001</c:v>
                </c:pt>
                <c:pt idx="3">
                  <c:v>35.409300000000002</c:v>
                </c:pt>
                <c:pt idx="4">
                  <c:v>43.700600000000001</c:v>
                </c:pt>
                <c:pt idx="5">
                  <c:v>52.322400000000002</c:v>
                </c:pt>
                <c:pt idx="6">
                  <c:v>60.529499999999999</c:v>
                </c:pt>
                <c:pt idx="7">
                  <c:v>69.371799999999993</c:v>
                </c:pt>
                <c:pt idx="8">
                  <c:v>77.084800000000001</c:v>
                </c:pt>
              </c:numCache>
            </c:numRef>
          </c:val>
          <c:smooth val="0"/>
          <c:extLst>
            <c:ext xmlns:c16="http://schemas.microsoft.com/office/drawing/2014/chart" uri="{C3380CC4-5D6E-409C-BE32-E72D297353CC}">
              <c16:uniqueId val="{00000000-B25E-BE41-A713-CA67ADDF9FAF}"/>
            </c:ext>
          </c:extLst>
        </c:ser>
        <c:ser>
          <c:idx val="1"/>
          <c:order val="1"/>
          <c:tx>
            <c:strRef>
              <c:f>Sheet1!$C$1</c:f>
              <c:strCache>
                <c:ptCount val="1"/>
                <c:pt idx="0">
                  <c:v>B+TreeOLC</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Sheet1!$C$2:$C$10</c:f>
              <c:numCache>
                <c:formatCode>General</c:formatCode>
                <c:ptCount val="9"/>
                <c:pt idx="0">
                  <c:v>1.2268300000000001</c:v>
                </c:pt>
                <c:pt idx="1">
                  <c:v>11.9465</c:v>
                </c:pt>
                <c:pt idx="2">
                  <c:v>11.476599999999999</c:v>
                </c:pt>
                <c:pt idx="3">
                  <c:v>12.345499999999999</c:v>
                </c:pt>
                <c:pt idx="4">
                  <c:v>15.9695</c:v>
                </c:pt>
                <c:pt idx="5">
                  <c:v>21.4206</c:v>
                </c:pt>
                <c:pt idx="6">
                  <c:v>22.661000000000001</c:v>
                </c:pt>
                <c:pt idx="7">
                  <c:v>26.953399999999998</c:v>
                </c:pt>
                <c:pt idx="8">
                  <c:v>30.029800000000002</c:v>
                </c:pt>
              </c:numCache>
            </c:numRef>
          </c:val>
          <c:smooth val="0"/>
          <c:extLst>
            <c:ext xmlns:c16="http://schemas.microsoft.com/office/drawing/2014/chart" uri="{C3380CC4-5D6E-409C-BE32-E72D297353CC}">
              <c16:uniqueId val="{00000001-B25E-BE41-A713-CA67ADDF9FAF}"/>
            </c:ext>
          </c:extLst>
        </c:ser>
        <c:ser>
          <c:idx val="2"/>
          <c:order val="2"/>
          <c:tx>
            <c:strRef>
              <c:f>Sheet1!$D$1</c:f>
              <c:strCache>
                <c:ptCount val="1"/>
                <c:pt idx="0">
                  <c:v>Hydralist</c:v>
                </c:pt>
              </c:strCache>
            </c:strRef>
          </c:tx>
          <c:spPr>
            <a:ln w="28575" cap="rnd">
              <a:solidFill>
                <a:schemeClr val="accent2"/>
              </a:solidFill>
              <a:round/>
            </a:ln>
            <a:effectLst/>
          </c:spPr>
          <c:marker>
            <c:symbol val="circle"/>
            <c:size val="5"/>
            <c:spPr>
              <a:solidFill>
                <a:srgbClr val="92D050"/>
              </a:solidFill>
              <a:ln w="9525">
                <a:solidFill>
                  <a:schemeClr val="accent2"/>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Sheet1!$D$2:$D$10</c:f>
              <c:numCache>
                <c:formatCode>General</c:formatCode>
                <c:ptCount val="9"/>
                <c:pt idx="0">
                  <c:v>0.81524200000000002</c:v>
                </c:pt>
                <c:pt idx="1">
                  <c:v>11.6731</c:v>
                </c:pt>
                <c:pt idx="2">
                  <c:v>21.548500000000001</c:v>
                </c:pt>
                <c:pt idx="3">
                  <c:v>33.554299999999998</c:v>
                </c:pt>
                <c:pt idx="4">
                  <c:v>44.178699999999999</c:v>
                </c:pt>
                <c:pt idx="5">
                  <c:v>55.588000000000001</c:v>
                </c:pt>
                <c:pt idx="6">
                  <c:v>65.145399999999995</c:v>
                </c:pt>
                <c:pt idx="7">
                  <c:v>76.831699999999998</c:v>
                </c:pt>
                <c:pt idx="8">
                  <c:v>86.172899999999998</c:v>
                </c:pt>
              </c:numCache>
            </c:numRef>
          </c:val>
          <c:smooth val="0"/>
          <c:extLst>
            <c:ext xmlns:c16="http://schemas.microsoft.com/office/drawing/2014/chart" uri="{C3380CC4-5D6E-409C-BE32-E72D297353CC}">
              <c16:uniqueId val="{00000003-B25E-BE41-A713-CA67ADDF9FAF}"/>
            </c:ext>
          </c:extLst>
        </c:ser>
        <c:dLbls>
          <c:showLegendKey val="0"/>
          <c:showVal val="0"/>
          <c:showCatName val="0"/>
          <c:showSerName val="0"/>
          <c:showPercent val="0"/>
          <c:showBubbleSize val="0"/>
        </c:dLbls>
        <c:marker val="1"/>
        <c:smooth val="0"/>
        <c:axId val="1668483728"/>
        <c:axId val="1663676800"/>
      </c:lineChart>
      <c:catAx>
        <c:axId val="16684837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#threads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3676800"/>
        <c:crosses val="autoZero"/>
        <c:auto val="1"/>
        <c:lblAlgn val="ctr"/>
        <c:lblOffset val="100"/>
        <c:noMultiLvlLbl val="0"/>
      </c:catAx>
      <c:valAx>
        <c:axId val="1663676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i="0" baseline="0" dirty="0">
                    <a:effectLst/>
                  </a:rPr>
                  <a:t>Million Operations/Second</a:t>
                </a:r>
                <a:endParaRPr lang="en-US" dirty="0">
                  <a:effectLst/>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6848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Workload E (95%</a:t>
            </a:r>
            <a:r>
              <a:rPr lang="en-US" baseline="0" dirty="0"/>
              <a:t> Scan/5% Insert)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ARTOLC</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Sheet1!$B$2:$B$10</c:f>
              <c:numCache>
                <c:formatCode>General</c:formatCode>
                <c:ptCount val="9"/>
                <c:pt idx="0">
                  <c:v>0.1</c:v>
                </c:pt>
                <c:pt idx="1">
                  <c:v>1.52321</c:v>
                </c:pt>
                <c:pt idx="2">
                  <c:v>2.8556400000000002</c:v>
                </c:pt>
                <c:pt idx="3">
                  <c:v>4.4424599999999996</c:v>
                </c:pt>
                <c:pt idx="4">
                  <c:v>5.8246399999999996</c:v>
                </c:pt>
                <c:pt idx="5">
                  <c:v>7.4214799999999999</c:v>
                </c:pt>
                <c:pt idx="6">
                  <c:v>8.8964400000000001</c:v>
                </c:pt>
                <c:pt idx="7">
                  <c:v>10.3733</c:v>
                </c:pt>
                <c:pt idx="8">
                  <c:v>11.576599999999999</c:v>
                </c:pt>
              </c:numCache>
            </c:numRef>
          </c:val>
          <c:smooth val="0"/>
          <c:extLst>
            <c:ext xmlns:c16="http://schemas.microsoft.com/office/drawing/2014/chart" uri="{C3380CC4-5D6E-409C-BE32-E72D297353CC}">
              <c16:uniqueId val="{00000000-B1E4-0A46-9712-B99C21EB468B}"/>
            </c:ext>
          </c:extLst>
        </c:ser>
        <c:ser>
          <c:idx val="1"/>
          <c:order val="1"/>
          <c:tx>
            <c:strRef>
              <c:f>Sheet1!$C$1</c:f>
              <c:strCache>
                <c:ptCount val="1"/>
                <c:pt idx="0">
                  <c:v>B+TreeOLC</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Sheet1!$C$2:$C$10</c:f>
              <c:numCache>
                <c:formatCode>General</c:formatCode>
                <c:ptCount val="9"/>
                <c:pt idx="0">
                  <c:v>0.60282400000000003</c:v>
                </c:pt>
                <c:pt idx="1">
                  <c:v>6.8534600000000001</c:v>
                </c:pt>
                <c:pt idx="2">
                  <c:v>7.4302999999999999</c:v>
                </c:pt>
                <c:pt idx="3">
                  <c:v>7.6582800000000004</c:v>
                </c:pt>
                <c:pt idx="4">
                  <c:v>9.7120999999999995</c:v>
                </c:pt>
                <c:pt idx="5">
                  <c:v>11.6988</c:v>
                </c:pt>
                <c:pt idx="6">
                  <c:v>13.617699999999999</c:v>
                </c:pt>
                <c:pt idx="7">
                  <c:v>16.502700000000001</c:v>
                </c:pt>
                <c:pt idx="8">
                  <c:v>17.308800000000002</c:v>
                </c:pt>
              </c:numCache>
            </c:numRef>
          </c:val>
          <c:smooth val="0"/>
          <c:extLst>
            <c:ext xmlns:c16="http://schemas.microsoft.com/office/drawing/2014/chart" uri="{C3380CC4-5D6E-409C-BE32-E72D297353CC}">
              <c16:uniqueId val="{00000001-B1E4-0A46-9712-B99C21EB468B}"/>
            </c:ext>
          </c:extLst>
        </c:ser>
        <c:ser>
          <c:idx val="2"/>
          <c:order val="2"/>
          <c:tx>
            <c:strRef>
              <c:f>Sheet1!$D$1</c:f>
              <c:strCache>
                <c:ptCount val="1"/>
                <c:pt idx="0">
                  <c:v>Hydralist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Sheet1!$A$2:$A$10</c:f>
              <c:numCache>
                <c:formatCode>General</c:formatCode>
                <c:ptCount val="9"/>
                <c:pt idx="0">
                  <c:v>1</c:v>
                </c:pt>
                <c:pt idx="1">
                  <c:v>14</c:v>
                </c:pt>
                <c:pt idx="2">
                  <c:v>28</c:v>
                </c:pt>
                <c:pt idx="3">
                  <c:v>42</c:v>
                </c:pt>
                <c:pt idx="4">
                  <c:v>56</c:v>
                </c:pt>
                <c:pt idx="5">
                  <c:v>70</c:v>
                </c:pt>
                <c:pt idx="6">
                  <c:v>84</c:v>
                </c:pt>
                <c:pt idx="7">
                  <c:v>98</c:v>
                </c:pt>
                <c:pt idx="8">
                  <c:v>112</c:v>
                </c:pt>
              </c:numCache>
            </c:numRef>
          </c:cat>
          <c:val>
            <c:numRef>
              <c:f>Sheet1!$D$2:$D$10</c:f>
              <c:numCache>
                <c:formatCode>General</c:formatCode>
                <c:ptCount val="9"/>
                <c:pt idx="0">
                  <c:v>0.472113</c:v>
                </c:pt>
                <c:pt idx="1">
                  <c:v>6.0235500000000002</c:v>
                </c:pt>
                <c:pt idx="2">
                  <c:v>9.8646600000000007</c:v>
                </c:pt>
                <c:pt idx="3">
                  <c:v>10.9476</c:v>
                </c:pt>
                <c:pt idx="4">
                  <c:v>13.3447</c:v>
                </c:pt>
                <c:pt idx="5">
                  <c:v>16.827100000000002</c:v>
                </c:pt>
                <c:pt idx="6">
                  <c:v>19.0152</c:v>
                </c:pt>
                <c:pt idx="7">
                  <c:v>22.356999999999999</c:v>
                </c:pt>
                <c:pt idx="8">
                  <c:v>24.692</c:v>
                </c:pt>
              </c:numCache>
            </c:numRef>
          </c:val>
          <c:smooth val="0"/>
          <c:extLst>
            <c:ext xmlns:c16="http://schemas.microsoft.com/office/drawing/2014/chart" uri="{C3380CC4-5D6E-409C-BE32-E72D297353CC}">
              <c16:uniqueId val="{00000003-B1E4-0A46-9712-B99C21EB468B}"/>
            </c:ext>
          </c:extLst>
        </c:ser>
        <c:dLbls>
          <c:showLegendKey val="0"/>
          <c:showVal val="0"/>
          <c:showCatName val="0"/>
          <c:showSerName val="0"/>
          <c:showPercent val="0"/>
          <c:showBubbleSize val="0"/>
        </c:dLbls>
        <c:marker val="1"/>
        <c:smooth val="0"/>
        <c:axId val="1694326864"/>
        <c:axId val="1740873152"/>
      </c:lineChart>
      <c:catAx>
        <c:axId val="1694326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dirty="0"/>
                  <a:t>#thread</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0873152"/>
        <c:crosses val="autoZero"/>
        <c:auto val="1"/>
        <c:lblAlgn val="ctr"/>
        <c:lblOffset val="100"/>
        <c:noMultiLvlLbl val="0"/>
      </c:catAx>
      <c:valAx>
        <c:axId val="1740873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dirty="0"/>
                  <a:t>Million</a:t>
                </a:r>
                <a:r>
                  <a:rPr lang="en-US" sz="1800" baseline="0" dirty="0"/>
                  <a:t>s Operations/Second</a:t>
                </a:r>
                <a:endParaRPr lang="en-US" sz="1800"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432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Distance between Jump</a:t>
            </a:r>
            <a:r>
              <a:rPr lang="en-US" baseline="0" dirty="0"/>
              <a:t> Node and Target Node for 100% Insert Workload</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Percentage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c:v>
                </c:pt>
                <c:pt idx="1">
                  <c:v>1</c:v>
                </c:pt>
                <c:pt idx="2">
                  <c:v>2 to 4</c:v>
                </c:pt>
                <c:pt idx="3">
                  <c:v>5 to 50</c:v>
                </c:pt>
                <c:pt idx="4">
                  <c:v>Greater than 50</c:v>
                </c:pt>
              </c:strCache>
            </c:strRef>
          </c:cat>
          <c:val>
            <c:numRef>
              <c:f>Sheet1!$B$2:$B$6</c:f>
              <c:numCache>
                <c:formatCode>General</c:formatCode>
                <c:ptCount val="5"/>
                <c:pt idx="0">
                  <c:v>65.94</c:v>
                </c:pt>
                <c:pt idx="1">
                  <c:v>33.53</c:v>
                </c:pt>
                <c:pt idx="2">
                  <c:v>0.52200000000000002</c:v>
                </c:pt>
                <c:pt idx="3">
                  <c:v>4.6999999999999997E-5</c:v>
                </c:pt>
                <c:pt idx="4">
                  <c:v>8.9887640449999999E-7</c:v>
                </c:pt>
              </c:numCache>
            </c:numRef>
          </c:val>
          <c:extLst>
            <c:ext xmlns:c16="http://schemas.microsoft.com/office/drawing/2014/chart" uri="{C3380CC4-5D6E-409C-BE32-E72D297353CC}">
              <c16:uniqueId val="{00000000-F72F-3F45-8A2F-DE4301D813D6}"/>
            </c:ext>
          </c:extLst>
        </c:ser>
        <c:dLbls>
          <c:showLegendKey val="0"/>
          <c:showVal val="0"/>
          <c:showCatName val="0"/>
          <c:showSerName val="0"/>
          <c:showPercent val="0"/>
          <c:showBubbleSize val="0"/>
        </c:dLbls>
        <c:gapWidth val="219"/>
        <c:overlap val="-27"/>
        <c:axId val="1735210512"/>
        <c:axId val="1739405152"/>
      </c:barChart>
      <c:catAx>
        <c:axId val="173521051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a:t>
                </a:r>
                <a:r>
                  <a:rPr lang="en-US" baseline="0" dirty="0"/>
                  <a:t> of Nodes between Jump and Target Node</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9405152"/>
        <c:crosses val="autoZero"/>
        <c:auto val="1"/>
        <c:lblAlgn val="ctr"/>
        <c:lblOffset val="100"/>
        <c:noMultiLvlLbl val="0"/>
      </c:catAx>
      <c:valAx>
        <c:axId val="1739405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Percentage of Inserts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210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F0677-D08E-F645-89CB-B396455EE286}" type="datetimeFigureOut">
              <a:rPr lang="en-US" smtClean="0"/>
              <a:t>8/14/20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3E15C-CD01-4144-99E2-F4CB97ED1046}" type="slidenum">
              <a:rPr lang="en-US" smtClean="0"/>
              <a:t>‹#›</a:t>
            </a:fld>
            <a:endParaRPr lang="en-US"/>
          </a:p>
        </p:txBody>
      </p:sp>
    </p:spTree>
    <p:extLst>
      <p:ext uri="{BB962C8B-B14F-4D97-AF65-F5344CB8AC3E}">
        <p14:creationId xmlns:p14="http://schemas.microsoft.com/office/powerpoint/2010/main" val="222050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a:t>
            </a:r>
            <a:r>
              <a:rPr lang="en-US" dirty="0" err="1"/>
              <a:t>Ajit</a:t>
            </a:r>
            <a:r>
              <a:rPr lang="en-US" dirty="0"/>
              <a:t> and I will be presenting our work titled, “</a:t>
            </a:r>
            <a:r>
              <a:rPr lang="en-US" dirty="0" err="1"/>
              <a:t>Hydralist</a:t>
            </a:r>
            <a:r>
              <a:rPr lang="en-US" dirty="0"/>
              <a:t>: A scalable In-memory index using asynchronous updates and partial replication” This work was done at Virginia Tech with my advisor Dr. </a:t>
            </a:r>
            <a:r>
              <a:rPr lang="en-US" dirty="0" err="1"/>
              <a:t>Changwoo</a:t>
            </a:r>
            <a:r>
              <a:rPr lang="en-US" dirty="0"/>
              <a:t> Min</a:t>
            </a:r>
          </a:p>
        </p:txBody>
      </p:sp>
      <p:sp>
        <p:nvSpPr>
          <p:cNvPr id="4" name="Slide Number Placeholder 3"/>
          <p:cNvSpPr>
            <a:spLocks noGrp="1"/>
          </p:cNvSpPr>
          <p:nvPr>
            <p:ph type="sldNum" sz="quarter" idx="5"/>
          </p:nvPr>
        </p:nvSpPr>
        <p:spPr/>
        <p:txBody>
          <a:bodyPr/>
          <a:lstStyle/>
          <a:p>
            <a:fld id="{A6B3E15C-CD01-4144-99E2-F4CB97ED1046}" type="slidenum">
              <a:rPr lang="en-US" smtClean="0"/>
              <a:t>1</a:t>
            </a:fld>
            <a:endParaRPr lang="en-US"/>
          </a:p>
        </p:txBody>
      </p:sp>
    </p:spTree>
    <p:extLst>
      <p:ext uri="{BB962C8B-B14F-4D97-AF65-F5344CB8AC3E}">
        <p14:creationId xmlns:p14="http://schemas.microsoft.com/office/powerpoint/2010/main" val="4062770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these principles we designed a new index structure </a:t>
            </a:r>
            <a:r>
              <a:rPr lang="en-US" dirty="0" err="1"/>
              <a:t>Hydralist</a:t>
            </a:r>
            <a:r>
              <a:rPr lang="en-US" dirty="0"/>
              <a:t>. The key idea of </a:t>
            </a:r>
            <a:r>
              <a:rPr lang="en-US" dirty="0" err="1"/>
              <a:t>hydralist</a:t>
            </a:r>
            <a:r>
              <a:rPr lang="en-US" dirty="0"/>
              <a:t> is to divide the index into two parts, a data layer which stores key value pairs and a search layer which stores a subset of keys and accelerates search of key in data layer.</a:t>
            </a:r>
          </a:p>
          <a:p>
            <a:r>
              <a:rPr lang="en-US" dirty="0"/>
              <a:t>The two layers are updated independently reducing synchronization overhead and the search layer is replicated to reduce the cost of cache misses.</a:t>
            </a:r>
          </a:p>
        </p:txBody>
      </p:sp>
      <p:sp>
        <p:nvSpPr>
          <p:cNvPr id="4" name="Slide Number Placeholder 3"/>
          <p:cNvSpPr>
            <a:spLocks noGrp="1"/>
          </p:cNvSpPr>
          <p:nvPr>
            <p:ph type="sldNum" sz="quarter" idx="5"/>
          </p:nvPr>
        </p:nvSpPr>
        <p:spPr/>
        <p:txBody>
          <a:bodyPr/>
          <a:lstStyle/>
          <a:p>
            <a:fld id="{A6B3E15C-CD01-4144-99E2-F4CB97ED1046}" type="slidenum">
              <a:rPr lang="en-US" smtClean="0"/>
              <a:t>10</a:t>
            </a:fld>
            <a:endParaRPr lang="en-US"/>
          </a:p>
        </p:txBody>
      </p:sp>
    </p:spTree>
    <p:extLst>
      <p:ext uri="{BB962C8B-B14F-4D97-AF65-F5344CB8AC3E}">
        <p14:creationId xmlns:p14="http://schemas.microsoft.com/office/powerpoint/2010/main" val="168049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look at the design of Data layer is a doubly linked list with each node called (click) data node storing multiple key value pairs. Each data node has an (click) anchor key which is the smallest key of the node when it was created. Anchor key divides the key space into (click)ranges and hence maps every key to a unique data node</a:t>
            </a:r>
          </a:p>
        </p:txBody>
      </p:sp>
      <p:sp>
        <p:nvSpPr>
          <p:cNvPr id="4" name="Slide Number Placeholder 3"/>
          <p:cNvSpPr>
            <a:spLocks noGrp="1"/>
          </p:cNvSpPr>
          <p:nvPr>
            <p:ph type="sldNum" sz="quarter" idx="5"/>
          </p:nvPr>
        </p:nvSpPr>
        <p:spPr/>
        <p:txBody>
          <a:bodyPr/>
          <a:lstStyle/>
          <a:p>
            <a:fld id="{A6B3E15C-CD01-4144-99E2-F4CB97ED1046}" type="slidenum">
              <a:rPr lang="en-US" smtClean="0"/>
              <a:t>12</a:t>
            </a:fld>
            <a:endParaRPr lang="en-US"/>
          </a:p>
        </p:txBody>
      </p:sp>
    </p:spTree>
    <p:extLst>
      <p:ext uri="{BB962C8B-B14F-4D97-AF65-F5344CB8AC3E}">
        <p14:creationId xmlns:p14="http://schemas.microsoft.com/office/powerpoint/2010/main" val="2236330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Hydralist</a:t>
            </a:r>
            <a:r>
              <a:rPr lang="en-US" dirty="0"/>
              <a:t> uses adaptive radix tree as it’s search layer because ART has nice properties like fast lookup and small memory footprint. Search layer stores anchor keys and pointer to corresponding data nodes.</a:t>
            </a:r>
          </a:p>
        </p:txBody>
      </p:sp>
      <p:sp>
        <p:nvSpPr>
          <p:cNvPr id="4" name="Slide Number Placeholder 3"/>
          <p:cNvSpPr>
            <a:spLocks noGrp="1"/>
          </p:cNvSpPr>
          <p:nvPr>
            <p:ph type="sldNum" sz="quarter" idx="5"/>
          </p:nvPr>
        </p:nvSpPr>
        <p:spPr/>
        <p:txBody>
          <a:bodyPr/>
          <a:lstStyle/>
          <a:p>
            <a:fld id="{A6B3E15C-CD01-4144-99E2-F4CB97ED1046}" type="slidenum">
              <a:rPr lang="en-US" smtClean="0"/>
              <a:t>13</a:t>
            </a:fld>
            <a:endParaRPr lang="en-US"/>
          </a:p>
        </p:txBody>
      </p:sp>
    </p:spTree>
    <p:extLst>
      <p:ext uri="{BB962C8B-B14F-4D97-AF65-F5344CB8AC3E}">
        <p14:creationId xmlns:p14="http://schemas.microsoft.com/office/powerpoint/2010/main" val="1016232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the search algorithm of </a:t>
            </a:r>
            <a:r>
              <a:rPr lang="en-US" dirty="0" err="1"/>
              <a:t>Hydralist</a:t>
            </a:r>
            <a:r>
              <a:rPr lang="en-US" dirty="0"/>
              <a:t> let use an example. Consider the (click) query get(ABC). The node containing the key called target node (click) is shown with symbol </a:t>
            </a:r>
            <a:r>
              <a:rPr lang="en-US" dirty="0" err="1"/>
              <a:t>T.The</a:t>
            </a:r>
            <a:r>
              <a:rPr lang="en-US" dirty="0"/>
              <a:t> first step is to find the anchor key in search layer closest to ABC which is AAC(click). Then the search jumps to the node pointed by the </a:t>
            </a:r>
            <a:r>
              <a:rPr lang="en-US" dirty="0" err="1"/>
              <a:t>achor</a:t>
            </a:r>
            <a:r>
              <a:rPr lang="en-US" dirty="0"/>
              <a:t> key AAC click . (Click)We call this jump node and is denoted by J. Next we check whether the query key is in the key range of the data node which is true in this case as query key is in (click) between the anchor key of the current node and the next node. If it is not the case, the search in data layer proceed to the next or the previous data node until target node is found. (Click) Finally we search in the data node to find the key.</a:t>
            </a:r>
          </a:p>
        </p:txBody>
      </p:sp>
      <p:sp>
        <p:nvSpPr>
          <p:cNvPr id="4" name="Slide Number Placeholder 3"/>
          <p:cNvSpPr>
            <a:spLocks noGrp="1"/>
          </p:cNvSpPr>
          <p:nvPr>
            <p:ph type="sldNum" sz="quarter" idx="5"/>
          </p:nvPr>
        </p:nvSpPr>
        <p:spPr/>
        <p:txBody>
          <a:bodyPr/>
          <a:lstStyle/>
          <a:p>
            <a:fld id="{A6B3E15C-CD01-4144-99E2-F4CB97ED1046}" type="slidenum">
              <a:rPr lang="en-US" smtClean="0"/>
              <a:t>14</a:t>
            </a:fld>
            <a:endParaRPr lang="en-US"/>
          </a:p>
        </p:txBody>
      </p:sp>
    </p:spTree>
    <p:extLst>
      <p:ext uri="{BB962C8B-B14F-4D97-AF65-F5344CB8AC3E}">
        <p14:creationId xmlns:p14="http://schemas.microsoft.com/office/powerpoint/2010/main" val="2019116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noted that even if anchor key of the target node did not exist in the search layer, (click)the search algorithm would have returned correct value of get(ABC) operation. However this case the search path will be longer as jump node is not same as target node. In summary, search algorithm of </a:t>
            </a:r>
            <a:r>
              <a:rPr lang="en-US" dirty="0" err="1"/>
              <a:t>hydralist</a:t>
            </a:r>
            <a:r>
              <a:rPr lang="en-US" dirty="0"/>
              <a:t> can tolerate inconsistency between search and data layer.</a:t>
            </a:r>
          </a:p>
        </p:txBody>
      </p:sp>
      <p:sp>
        <p:nvSpPr>
          <p:cNvPr id="4" name="Slide Number Placeholder 3"/>
          <p:cNvSpPr>
            <a:spLocks noGrp="1"/>
          </p:cNvSpPr>
          <p:nvPr>
            <p:ph type="sldNum" sz="quarter" idx="5"/>
          </p:nvPr>
        </p:nvSpPr>
        <p:spPr/>
        <p:txBody>
          <a:bodyPr/>
          <a:lstStyle/>
          <a:p>
            <a:fld id="{A6B3E15C-CD01-4144-99E2-F4CB97ED1046}" type="slidenum">
              <a:rPr lang="en-US" smtClean="0"/>
              <a:t>15</a:t>
            </a:fld>
            <a:endParaRPr lang="en-US"/>
          </a:p>
        </p:txBody>
      </p:sp>
    </p:spTree>
    <p:extLst>
      <p:ext uri="{BB962C8B-B14F-4D97-AF65-F5344CB8AC3E}">
        <p14:creationId xmlns:p14="http://schemas.microsoft.com/office/powerpoint/2010/main" val="1840015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this fact decouple structural modification updates of the two layers. Consider insert of key ABC. Since the target node is full this will cause a split. </a:t>
            </a:r>
          </a:p>
        </p:txBody>
      </p:sp>
      <p:sp>
        <p:nvSpPr>
          <p:cNvPr id="4" name="Slide Number Placeholder 3"/>
          <p:cNvSpPr>
            <a:spLocks noGrp="1"/>
          </p:cNvSpPr>
          <p:nvPr>
            <p:ph type="sldNum" sz="quarter" idx="5"/>
          </p:nvPr>
        </p:nvSpPr>
        <p:spPr/>
        <p:txBody>
          <a:bodyPr/>
          <a:lstStyle/>
          <a:p>
            <a:fld id="{A6B3E15C-CD01-4144-99E2-F4CB97ED1046}" type="slidenum">
              <a:rPr lang="en-US" smtClean="0"/>
              <a:t>16</a:t>
            </a:fld>
            <a:endParaRPr lang="en-US"/>
          </a:p>
        </p:txBody>
      </p:sp>
    </p:spTree>
    <p:extLst>
      <p:ext uri="{BB962C8B-B14F-4D97-AF65-F5344CB8AC3E}">
        <p14:creationId xmlns:p14="http://schemas.microsoft.com/office/powerpoint/2010/main" val="1470588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split and subsequent insert  will be done </a:t>
            </a:r>
            <a:r>
              <a:rPr lang="en-US" dirty="0" err="1"/>
              <a:t>synchronsouly</a:t>
            </a:r>
            <a:r>
              <a:rPr lang="en-US" dirty="0"/>
              <a:t>. But the modification in search layer is done by a special background thread (click)asynchronously. This reduces synchronization overhead.</a:t>
            </a:r>
          </a:p>
        </p:txBody>
      </p:sp>
      <p:sp>
        <p:nvSpPr>
          <p:cNvPr id="4" name="Slide Number Placeholder 3"/>
          <p:cNvSpPr>
            <a:spLocks noGrp="1"/>
          </p:cNvSpPr>
          <p:nvPr>
            <p:ph type="sldNum" sz="quarter" idx="5"/>
          </p:nvPr>
        </p:nvSpPr>
        <p:spPr/>
        <p:txBody>
          <a:bodyPr/>
          <a:lstStyle/>
          <a:p>
            <a:fld id="{A6B3E15C-CD01-4144-99E2-F4CB97ED1046}" type="slidenum">
              <a:rPr lang="en-US" smtClean="0"/>
              <a:t>17</a:t>
            </a:fld>
            <a:endParaRPr lang="en-US"/>
          </a:p>
        </p:txBody>
      </p:sp>
    </p:spTree>
    <p:extLst>
      <p:ext uri="{BB962C8B-B14F-4D97-AF65-F5344CB8AC3E}">
        <p14:creationId xmlns:p14="http://schemas.microsoft.com/office/powerpoint/2010/main" val="1034262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possible to remove cache misses but we can reduce their cost. Most large multi-core servers use non uniform memory architecture or NUMA where (click) remotes reads are more expensive than local reads. Hence for higher performance, (click) we have to reduce the number the number of remote memory accesses</a:t>
            </a:r>
          </a:p>
        </p:txBody>
      </p:sp>
      <p:sp>
        <p:nvSpPr>
          <p:cNvPr id="4" name="Slide Number Placeholder 3"/>
          <p:cNvSpPr>
            <a:spLocks noGrp="1"/>
          </p:cNvSpPr>
          <p:nvPr>
            <p:ph type="sldNum" sz="quarter" idx="5"/>
          </p:nvPr>
        </p:nvSpPr>
        <p:spPr/>
        <p:txBody>
          <a:bodyPr/>
          <a:lstStyle/>
          <a:p>
            <a:fld id="{A6B3E15C-CD01-4144-99E2-F4CB97ED1046}" type="slidenum">
              <a:rPr lang="en-US" smtClean="0"/>
              <a:t>18</a:t>
            </a:fld>
            <a:endParaRPr lang="en-US"/>
          </a:p>
        </p:txBody>
      </p:sp>
    </p:spTree>
    <p:extLst>
      <p:ext uri="{BB962C8B-B14F-4D97-AF65-F5344CB8AC3E}">
        <p14:creationId xmlns:p14="http://schemas.microsoft.com/office/powerpoint/2010/main" val="1750464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Hydralist</a:t>
            </a:r>
            <a:r>
              <a:rPr lang="en-US" dirty="0"/>
              <a:t> reduces remote reads through replication. Instead of using a single search layer and a single data layer.</a:t>
            </a:r>
          </a:p>
        </p:txBody>
      </p:sp>
      <p:sp>
        <p:nvSpPr>
          <p:cNvPr id="4" name="Slide Number Placeholder 3"/>
          <p:cNvSpPr>
            <a:spLocks noGrp="1"/>
          </p:cNvSpPr>
          <p:nvPr>
            <p:ph type="sldNum" sz="quarter" idx="5"/>
          </p:nvPr>
        </p:nvSpPr>
        <p:spPr/>
        <p:txBody>
          <a:bodyPr/>
          <a:lstStyle/>
          <a:p>
            <a:fld id="{A6B3E15C-CD01-4144-99E2-F4CB97ED1046}" type="slidenum">
              <a:rPr lang="en-US" smtClean="0"/>
              <a:t>19</a:t>
            </a:fld>
            <a:endParaRPr lang="en-US"/>
          </a:p>
        </p:txBody>
      </p:sp>
    </p:spTree>
    <p:extLst>
      <p:ext uri="{BB962C8B-B14F-4D97-AF65-F5344CB8AC3E}">
        <p14:creationId xmlns:p14="http://schemas.microsoft.com/office/powerpoint/2010/main" val="3630316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 single global data layer and (click) (click)search layer is replicated across NUMA nodes. (click) A thread will access search layer in its local NUMA node, hence remote reads are not required while traversing search layer. The replication is done using background threads. Even when updates in data layer have not propagated to all the search layer, the correctness of </a:t>
            </a:r>
            <a:r>
              <a:rPr lang="en-US" dirty="0" err="1"/>
              <a:t>Hydralist</a:t>
            </a:r>
            <a:r>
              <a:rPr lang="en-US" dirty="0"/>
              <a:t> is not affect because as mentioned earlier, the search algorithm can tolerate inconsistencies between search and data layer.</a:t>
            </a:r>
          </a:p>
        </p:txBody>
      </p:sp>
      <p:sp>
        <p:nvSpPr>
          <p:cNvPr id="4" name="Slide Number Placeholder 3"/>
          <p:cNvSpPr>
            <a:spLocks noGrp="1"/>
          </p:cNvSpPr>
          <p:nvPr>
            <p:ph type="sldNum" sz="quarter" idx="5"/>
          </p:nvPr>
        </p:nvSpPr>
        <p:spPr/>
        <p:txBody>
          <a:bodyPr/>
          <a:lstStyle/>
          <a:p>
            <a:fld id="{A6B3E15C-CD01-4144-99E2-F4CB97ED1046}" type="slidenum">
              <a:rPr lang="en-US" smtClean="0"/>
              <a:t>20</a:t>
            </a:fld>
            <a:endParaRPr lang="en-US"/>
          </a:p>
        </p:txBody>
      </p:sp>
    </p:spTree>
    <p:extLst>
      <p:ext uri="{BB962C8B-B14F-4D97-AF65-F5344CB8AC3E}">
        <p14:creationId xmlns:p14="http://schemas.microsoft.com/office/powerpoint/2010/main" val="112648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Hardware Trends have affected design of modern databases. One such trend is cheaper and faster memory. (Click)This has led to rise on in-memory databases and key value store which store their entire data and meta data in-memory</a:t>
            </a:r>
          </a:p>
        </p:txBody>
      </p:sp>
      <p:sp>
        <p:nvSpPr>
          <p:cNvPr id="4" name="Slide Number Placeholder 3"/>
          <p:cNvSpPr>
            <a:spLocks noGrp="1"/>
          </p:cNvSpPr>
          <p:nvPr>
            <p:ph type="sldNum" sz="quarter" idx="5"/>
          </p:nvPr>
        </p:nvSpPr>
        <p:spPr/>
        <p:txBody>
          <a:bodyPr/>
          <a:lstStyle/>
          <a:p>
            <a:fld id="{A6B3E15C-CD01-4144-99E2-F4CB97ED1046}" type="slidenum">
              <a:rPr lang="en-US" smtClean="0"/>
              <a:t>2</a:t>
            </a:fld>
            <a:endParaRPr lang="en-US"/>
          </a:p>
        </p:txBody>
      </p:sp>
    </p:spTree>
    <p:extLst>
      <p:ext uri="{BB962C8B-B14F-4D97-AF65-F5344CB8AC3E}">
        <p14:creationId xmlns:p14="http://schemas.microsoft.com/office/powerpoint/2010/main" val="687050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more feature in </a:t>
            </a:r>
            <a:r>
              <a:rPr lang="en-US" dirty="0" err="1"/>
              <a:t>hydralist</a:t>
            </a:r>
            <a:r>
              <a:rPr lang="en-US" dirty="0"/>
              <a:t> like different synchronization mechanism for the two layer based on it’s properties and congestion control using back off mechanism. Please refer to paper for more details.</a:t>
            </a:r>
          </a:p>
        </p:txBody>
      </p:sp>
      <p:sp>
        <p:nvSpPr>
          <p:cNvPr id="4" name="Slide Number Placeholder 3"/>
          <p:cNvSpPr>
            <a:spLocks noGrp="1"/>
          </p:cNvSpPr>
          <p:nvPr>
            <p:ph type="sldNum" sz="quarter" idx="5"/>
          </p:nvPr>
        </p:nvSpPr>
        <p:spPr/>
        <p:txBody>
          <a:bodyPr/>
          <a:lstStyle/>
          <a:p>
            <a:fld id="{A6B3E15C-CD01-4144-99E2-F4CB97ED1046}" type="slidenum">
              <a:rPr lang="en-US" smtClean="0"/>
              <a:t>21</a:t>
            </a:fld>
            <a:endParaRPr lang="en-US"/>
          </a:p>
        </p:txBody>
      </p:sp>
    </p:spTree>
    <p:extLst>
      <p:ext uri="{BB962C8B-B14F-4D97-AF65-F5344CB8AC3E}">
        <p14:creationId xmlns:p14="http://schemas.microsoft.com/office/powerpoint/2010/main" val="608679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evaluation we measure throughput of </a:t>
            </a:r>
            <a:r>
              <a:rPr lang="en-US" dirty="0" err="1"/>
              <a:t>hydralist</a:t>
            </a:r>
            <a:r>
              <a:rPr lang="en-US" dirty="0"/>
              <a:t> and six other in-memory index using </a:t>
            </a:r>
            <a:r>
              <a:rPr lang="en-US" dirty="0" err="1"/>
              <a:t>ycsb</a:t>
            </a:r>
            <a:r>
              <a:rPr lang="en-US" dirty="0"/>
              <a:t> for string and integer key on a 112 core machine with 4 NUMA nodes. We also did analysis of our design choices and how it impacts things like memory consumption and remote access. I am just going to give you the highlights.</a:t>
            </a:r>
          </a:p>
        </p:txBody>
      </p:sp>
      <p:sp>
        <p:nvSpPr>
          <p:cNvPr id="4" name="Slide Number Placeholder 3"/>
          <p:cNvSpPr>
            <a:spLocks noGrp="1"/>
          </p:cNvSpPr>
          <p:nvPr>
            <p:ph type="sldNum" sz="quarter" idx="5"/>
          </p:nvPr>
        </p:nvSpPr>
        <p:spPr/>
        <p:txBody>
          <a:bodyPr/>
          <a:lstStyle/>
          <a:p>
            <a:fld id="{A6B3E15C-CD01-4144-99E2-F4CB97ED1046}" type="slidenum">
              <a:rPr lang="en-US" smtClean="0"/>
              <a:t>22</a:t>
            </a:fld>
            <a:endParaRPr lang="en-US"/>
          </a:p>
        </p:txBody>
      </p:sp>
    </p:spTree>
    <p:extLst>
      <p:ext uri="{BB962C8B-B14F-4D97-AF65-F5344CB8AC3E}">
        <p14:creationId xmlns:p14="http://schemas.microsoft.com/office/powerpoint/2010/main" val="252763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YCSB workload A, unlike </a:t>
            </a:r>
            <a:r>
              <a:rPr lang="en-US" dirty="0" err="1"/>
              <a:t>libcuckoo</a:t>
            </a:r>
            <a:r>
              <a:rPr lang="en-US" dirty="0"/>
              <a:t> which shows performance collapse, </a:t>
            </a:r>
            <a:r>
              <a:rPr lang="en-US" dirty="0" err="1"/>
              <a:t>hydralist</a:t>
            </a:r>
            <a:r>
              <a:rPr lang="en-US" dirty="0"/>
              <a:t> show near linear scalability </a:t>
            </a:r>
            <a:r>
              <a:rPr lang="en-US" dirty="0" err="1"/>
              <a:t>upto</a:t>
            </a:r>
            <a:r>
              <a:rPr lang="en-US" dirty="0"/>
              <a:t> 84 thread after which the performance saturates. This is because we use light weight synchronization and back off scheme to reduce congestion.</a:t>
            </a:r>
          </a:p>
        </p:txBody>
      </p:sp>
      <p:sp>
        <p:nvSpPr>
          <p:cNvPr id="4" name="Slide Number Placeholder 3"/>
          <p:cNvSpPr>
            <a:spLocks noGrp="1"/>
          </p:cNvSpPr>
          <p:nvPr>
            <p:ph type="sldNum" sz="quarter" idx="5"/>
          </p:nvPr>
        </p:nvSpPr>
        <p:spPr/>
        <p:txBody>
          <a:bodyPr/>
          <a:lstStyle/>
          <a:p>
            <a:fld id="{A6B3E15C-CD01-4144-99E2-F4CB97ED1046}" type="slidenum">
              <a:rPr lang="en-US" smtClean="0"/>
              <a:t>23</a:t>
            </a:fld>
            <a:endParaRPr lang="en-US"/>
          </a:p>
        </p:txBody>
      </p:sp>
    </p:spTree>
    <p:extLst>
      <p:ext uri="{BB962C8B-B14F-4D97-AF65-F5344CB8AC3E}">
        <p14:creationId xmlns:p14="http://schemas.microsoft.com/office/powerpoint/2010/main" val="4273424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read only workload, </a:t>
            </a:r>
            <a:r>
              <a:rPr lang="en-US" dirty="0" err="1"/>
              <a:t>Hydralist</a:t>
            </a:r>
            <a:r>
              <a:rPr lang="en-US" dirty="0"/>
              <a:t> performs better than both ART and </a:t>
            </a:r>
            <a:r>
              <a:rPr lang="en-US" dirty="0" err="1"/>
              <a:t>B+Tree</a:t>
            </a:r>
            <a:endParaRPr lang="en-US" dirty="0"/>
          </a:p>
        </p:txBody>
      </p:sp>
      <p:sp>
        <p:nvSpPr>
          <p:cNvPr id="4" name="Slide Number Placeholder 3"/>
          <p:cNvSpPr>
            <a:spLocks noGrp="1"/>
          </p:cNvSpPr>
          <p:nvPr>
            <p:ph type="sldNum" sz="quarter" idx="5"/>
          </p:nvPr>
        </p:nvSpPr>
        <p:spPr/>
        <p:txBody>
          <a:bodyPr/>
          <a:lstStyle/>
          <a:p>
            <a:fld id="{A6B3E15C-CD01-4144-99E2-F4CB97ED1046}" type="slidenum">
              <a:rPr lang="en-US" smtClean="0"/>
              <a:t>24</a:t>
            </a:fld>
            <a:endParaRPr lang="en-US"/>
          </a:p>
        </p:txBody>
      </p:sp>
    </p:spTree>
    <p:extLst>
      <p:ext uri="{BB962C8B-B14F-4D97-AF65-F5344CB8AC3E}">
        <p14:creationId xmlns:p14="http://schemas.microsoft.com/office/powerpoint/2010/main" val="806815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YCSB workload E which is a scan heavy workload, </a:t>
            </a:r>
            <a:r>
              <a:rPr lang="en-US" dirty="0" err="1"/>
              <a:t>Hydarlist</a:t>
            </a:r>
            <a:r>
              <a:rPr lang="en-US" dirty="0"/>
              <a:t> performs better than </a:t>
            </a:r>
            <a:r>
              <a:rPr lang="en-US" dirty="0" err="1"/>
              <a:t>B+Tree</a:t>
            </a:r>
            <a:r>
              <a:rPr lang="en-US" dirty="0"/>
              <a:t> because of efficient search layer and design of data layer which ensure data locality.</a:t>
            </a:r>
          </a:p>
        </p:txBody>
      </p:sp>
      <p:sp>
        <p:nvSpPr>
          <p:cNvPr id="4" name="Slide Number Placeholder 3"/>
          <p:cNvSpPr>
            <a:spLocks noGrp="1"/>
          </p:cNvSpPr>
          <p:nvPr>
            <p:ph type="sldNum" sz="quarter" idx="5"/>
          </p:nvPr>
        </p:nvSpPr>
        <p:spPr/>
        <p:txBody>
          <a:bodyPr/>
          <a:lstStyle/>
          <a:p>
            <a:fld id="{A6B3E15C-CD01-4144-99E2-F4CB97ED1046}" type="slidenum">
              <a:rPr lang="en-US" smtClean="0"/>
              <a:t>25</a:t>
            </a:fld>
            <a:endParaRPr lang="en-US"/>
          </a:p>
        </p:txBody>
      </p:sp>
    </p:spTree>
    <p:extLst>
      <p:ext uri="{BB962C8B-B14F-4D97-AF65-F5344CB8AC3E}">
        <p14:creationId xmlns:p14="http://schemas.microsoft.com/office/powerpoint/2010/main" val="1059881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concern of using background thread to propagate updates from data layer to search layer is that the background threads might not be able to keep up. To test this we measure the distance between the jump node and data node with the worst case workload of 100% insert as it will generate a lot of updates for search layer. Ideally this distance should be as low as possible. In this graph, on the x-axis is the number of nodes between jump node and target node and y axis is the percentage of inserts. (click)  We see 99.99% of 100 million inserts traverse less than 5 nodes to reach the target which shows that our asynchronous update and replication mechanism is efficient.</a:t>
            </a:r>
          </a:p>
        </p:txBody>
      </p:sp>
      <p:sp>
        <p:nvSpPr>
          <p:cNvPr id="4" name="Slide Number Placeholder 3"/>
          <p:cNvSpPr>
            <a:spLocks noGrp="1"/>
          </p:cNvSpPr>
          <p:nvPr>
            <p:ph type="sldNum" sz="quarter" idx="5"/>
          </p:nvPr>
        </p:nvSpPr>
        <p:spPr/>
        <p:txBody>
          <a:bodyPr/>
          <a:lstStyle/>
          <a:p>
            <a:fld id="{A6B3E15C-CD01-4144-99E2-F4CB97ED1046}" type="slidenum">
              <a:rPr lang="en-US" smtClean="0"/>
              <a:t>26</a:t>
            </a:fld>
            <a:endParaRPr lang="en-US"/>
          </a:p>
        </p:txBody>
      </p:sp>
    </p:spTree>
    <p:extLst>
      <p:ext uri="{BB962C8B-B14F-4D97-AF65-F5344CB8AC3E}">
        <p14:creationId xmlns:p14="http://schemas.microsoft.com/office/powerpoint/2010/main" val="1641654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in this talk I presented a new scalable and performant in-memory index structure called </a:t>
            </a:r>
            <a:r>
              <a:rPr lang="en-US" dirty="0" err="1"/>
              <a:t>hydralist</a:t>
            </a:r>
            <a:r>
              <a:rPr lang="en-US" dirty="0"/>
              <a:t>. The key idea behind </a:t>
            </a:r>
            <a:r>
              <a:rPr lang="en-US" dirty="0" err="1"/>
              <a:t>hydralist</a:t>
            </a:r>
            <a:r>
              <a:rPr lang="en-US" dirty="0"/>
              <a:t> is to divide the index into two parts, data layer and search layer.  </a:t>
            </a:r>
            <a:r>
              <a:rPr lang="en-US" dirty="0" err="1"/>
              <a:t>Hydralist</a:t>
            </a:r>
            <a:r>
              <a:rPr lang="en-US" dirty="0"/>
              <a:t> propagates updates to search layer asynchronously and replicates search layer across NUMA nodes to reduce remote memory accesses. As a result </a:t>
            </a:r>
            <a:r>
              <a:rPr lang="en-US" dirty="0" err="1"/>
              <a:t>Hydralist</a:t>
            </a:r>
            <a:r>
              <a:rPr lang="en-US" dirty="0"/>
              <a:t> shows high scalability and performance even at high core count for a variety of workloads.</a:t>
            </a:r>
          </a:p>
        </p:txBody>
      </p:sp>
      <p:sp>
        <p:nvSpPr>
          <p:cNvPr id="4" name="Slide Number Placeholder 3"/>
          <p:cNvSpPr>
            <a:spLocks noGrp="1"/>
          </p:cNvSpPr>
          <p:nvPr>
            <p:ph type="sldNum" sz="quarter" idx="5"/>
          </p:nvPr>
        </p:nvSpPr>
        <p:spPr/>
        <p:txBody>
          <a:bodyPr/>
          <a:lstStyle/>
          <a:p>
            <a:fld id="{A6B3E15C-CD01-4144-99E2-F4CB97ED1046}" type="slidenum">
              <a:rPr lang="en-US" smtClean="0"/>
              <a:t>27</a:t>
            </a:fld>
            <a:endParaRPr lang="en-US"/>
          </a:p>
        </p:txBody>
      </p:sp>
    </p:spTree>
    <p:extLst>
      <p:ext uri="{BB962C8B-B14F-4D97-AF65-F5344CB8AC3E}">
        <p14:creationId xmlns:p14="http://schemas.microsoft.com/office/powerpoint/2010/main" val="73420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hardware trend is the increasing number of core count in modern servers. This has brought to forefront scalability aspect of databases </a:t>
            </a:r>
            <a:r>
              <a:rPr lang="en-US" dirty="0" err="1"/>
              <a:t>ie</a:t>
            </a:r>
            <a:r>
              <a:rPr lang="en-US" dirty="0"/>
              <a:t>. Performance should increase with increasing core count.</a:t>
            </a:r>
          </a:p>
        </p:txBody>
      </p:sp>
      <p:sp>
        <p:nvSpPr>
          <p:cNvPr id="4" name="Slide Number Placeholder 3"/>
          <p:cNvSpPr>
            <a:spLocks noGrp="1"/>
          </p:cNvSpPr>
          <p:nvPr>
            <p:ph type="sldNum" sz="quarter" idx="5"/>
          </p:nvPr>
        </p:nvSpPr>
        <p:spPr/>
        <p:txBody>
          <a:bodyPr/>
          <a:lstStyle/>
          <a:p>
            <a:fld id="{A6B3E15C-CD01-4144-99E2-F4CB97ED1046}" type="slidenum">
              <a:rPr lang="en-US" smtClean="0"/>
              <a:t>3</a:t>
            </a:fld>
            <a:endParaRPr lang="en-US"/>
          </a:p>
        </p:txBody>
      </p:sp>
    </p:spTree>
    <p:extLst>
      <p:ext uri="{BB962C8B-B14F-4D97-AF65-F5344CB8AC3E}">
        <p14:creationId xmlns:p14="http://schemas.microsoft.com/office/powerpoint/2010/main" val="409687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previous study, it was found that index lookup took 94% of query execution time for certain workloads in an in-memory database. This is because in-memory storage removes I/O bottleneck. Moreover improvement in query execution have removed other traditional overheads like buffer management and latching. Hence index structure are critical for performance of modern databases. This makes design of new index structures an interesting research problem.</a:t>
            </a:r>
          </a:p>
        </p:txBody>
      </p:sp>
      <p:sp>
        <p:nvSpPr>
          <p:cNvPr id="4" name="Slide Number Placeholder 3"/>
          <p:cNvSpPr>
            <a:spLocks noGrp="1"/>
          </p:cNvSpPr>
          <p:nvPr>
            <p:ph type="sldNum" sz="quarter" idx="5"/>
          </p:nvPr>
        </p:nvSpPr>
        <p:spPr/>
        <p:txBody>
          <a:bodyPr/>
          <a:lstStyle/>
          <a:p>
            <a:fld id="{A6B3E15C-CD01-4144-99E2-F4CB97ED1046}" type="slidenum">
              <a:rPr lang="en-US" smtClean="0"/>
              <a:t>4</a:t>
            </a:fld>
            <a:endParaRPr lang="en-US"/>
          </a:p>
        </p:txBody>
      </p:sp>
    </p:spTree>
    <p:extLst>
      <p:ext uri="{BB962C8B-B14F-4D97-AF65-F5344CB8AC3E}">
        <p14:creationId xmlns:p14="http://schemas.microsoft.com/office/powerpoint/2010/main" val="56101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question arises. How do we design a scalable and performant index. To understand this we </a:t>
            </a:r>
            <a:r>
              <a:rPr lang="en-US" dirty="0" err="1"/>
              <a:t>benchamarked</a:t>
            </a:r>
            <a:r>
              <a:rPr lang="en-US" dirty="0"/>
              <a:t> state of the art in memory indices on a 112 core </a:t>
            </a:r>
            <a:r>
              <a:rPr lang="en-US" dirty="0" err="1"/>
              <a:t>machince</a:t>
            </a:r>
            <a:r>
              <a:rPr lang="en-US" dirty="0"/>
              <a:t> using </a:t>
            </a:r>
            <a:r>
              <a:rPr lang="en-US" dirty="0" err="1"/>
              <a:t>ycsb</a:t>
            </a:r>
            <a:r>
              <a:rPr lang="en-US" dirty="0"/>
              <a:t>. We found three key principle.</a:t>
            </a:r>
          </a:p>
        </p:txBody>
      </p:sp>
      <p:sp>
        <p:nvSpPr>
          <p:cNvPr id="4" name="Slide Number Placeholder 3"/>
          <p:cNvSpPr>
            <a:spLocks noGrp="1"/>
          </p:cNvSpPr>
          <p:nvPr>
            <p:ph type="sldNum" sz="quarter" idx="5"/>
          </p:nvPr>
        </p:nvSpPr>
        <p:spPr/>
        <p:txBody>
          <a:bodyPr/>
          <a:lstStyle/>
          <a:p>
            <a:fld id="{A6B3E15C-CD01-4144-99E2-F4CB97ED1046}" type="slidenum">
              <a:rPr lang="en-US" smtClean="0"/>
              <a:t>5</a:t>
            </a:fld>
            <a:endParaRPr lang="en-US"/>
          </a:p>
        </p:txBody>
      </p:sp>
    </p:spTree>
    <p:extLst>
      <p:ext uri="{BB962C8B-B14F-4D97-AF65-F5344CB8AC3E}">
        <p14:creationId xmlns:p14="http://schemas.microsoft.com/office/powerpoint/2010/main" val="1368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look at performance of </a:t>
            </a:r>
            <a:r>
              <a:rPr lang="en-US" dirty="0" err="1"/>
              <a:t>libcuckoo</a:t>
            </a:r>
            <a:r>
              <a:rPr lang="en-US" dirty="0"/>
              <a:t> hashing on YCSB workload A which is a mix of updates and reads. On the x axis is increasing number of threads and y axis is million operations per second. In this case higher is better. (Click)We find that performance collapses at moderately high core count because per bucket spin lock used for synchronization becomes bottleneck. (Click) Hence for scalability, efficient synchronization is </a:t>
            </a:r>
            <a:r>
              <a:rPr lang="en-US" dirty="0" err="1"/>
              <a:t>requied</a:t>
            </a:r>
            <a:r>
              <a:rPr lang="en-US" dirty="0"/>
              <a:t>.</a:t>
            </a:r>
          </a:p>
        </p:txBody>
      </p:sp>
      <p:sp>
        <p:nvSpPr>
          <p:cNvPr id="4" name="Slide Number Placeholder 3"/>
          <p:cNvSpPr>
            <a:spLocks noGrp="1"/>
          </p:cNvSpPr>
          <p:nvPr>
            <p:ph type="sldNum" sz="quarter" idx="5"/>
          </p:nvPr>
        </p:nvSpPr>
        <p:spPr/>
        <p:txBody>
          <a:bodyPr/>
          <a:lstStyle/>
          <a:p>
            <a:fld id="{A6B3E15C-CD01-4144-99E2-F4CB97ED1046}" type="slidenum">
              <a:rPr lang="en-US" smtClean="0"/>
              <a:t>6</a:t>
            </a:fld>
            <a:endParaRPr lang="en-US"/>
          </a:p>
        </p:txBody>
      </p:sp>
    </p:spTree>
    <p:extLst>
      <p:ext uri="{BB962C8B-B14F-4D97-AF65-F5344CB8AC3E}">
        <p14:creationId xmlns:p14="http://schemas.microsoft.com/office/powerpoint/2010/main" val="3428825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compare Adaptive radix tree with </a:t>
            </a:r>
            <a:r>
              <a:rPr lang="en-US" dirty="0" err="1"/>
              <a:t>Btree</a:t>
            </a:r>
            <a:r>
              <a:rPr lang="en-US" dirty="0"/>
              <a:t>  that use same synchronization mechanism on a read only workload.. We find ART performs almost 4x better than </a:t>
            </a:r>
            <a:r>
              <a:rPr lang="en-US" dirty="0" err="1"/>
              <a:t>Btree</a:t>
            </a:r>
            <a:r>
              <a:rPr lang="en-US" dirty="0"/>
              <a:t>. This is partially because search in </a:t>
            </a:r>
            <a:r>
              <a:rPr lang="en-US" dirty="0" err="1"/>
              <a:t>Btree</a:t>
            </a:r>
            <a:r>
              <a:rPr lang="en-US" dirty="0"/>
              <a:t> requires more number of key comparison as compared to ART. (Click) Hence for performance, we need to use efficient search algorithm</a:t>
            </a:r>
          </a:p>
        </p:txBody>
      </p:sp>
      <p:sp>
        <p:nvSpPr>
          <p:cNvPr id="4" name="Slide Number Placeholder 3"/>
          <p:cNvSpPr>
            <a:spLocks noGrp="1"/>
          </p:cNvSpPr>
          <p:nvPr>
            <p:ph type="sldNum" sz="quarter" idx="5"/>
          </p:nvPr>
        </p:nvSpPr>
        <p:spPr/>
        <p:txBody>
          <a:bodyPr/>
          <a:lstStyle/>
          <a:p>
            <a:fld id="{A6B3E15C-CD01-4144-99E2-F4CB97ED1046}" type="slidenum">
              <a:rPr lang="en-US" smtClean="0"/>
              <a:t>7</a:t>
            </a:fld>
            <a:endParaRPr lang="en-US"/>
          </a:p>
        </p:txBody>
      </p:sp>
    </p:spTree>
    <p:extLst>
      <p:ext uri="{BB962C8B-B14F-4D97-AF65-F5344CB8AC3E}">
        <p14:creationId xmlns:p14="http://schemas.microsoft.com/office/powerpoint/2010/main" val="241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graph we see the performance of </a:t>
            </a:r>
            <a:r>
              <a:rPr lang="en-US" dirty="0" err="1"/>
              <a:t>Btree</a:t>
            </a:r>
            <a:r>
              <a:rPr lang="en-US" dirty="0"/>
              <a:t> and ART for scan workload. In this case </a:t>
            </a:r>
            <a:r>
              <a:rPr lang="en-US" dirty="0" err="1"/>
              <a:t>btree</a:t>
            </a:r>
            <a:r>
              <a:rPr lang="en-US" dirty="0"/>
              <a:t> performs better than art because the key clustering of </a:t>
            </a:r>
            <a:r>
              <a:rPr lang="en-US" dirty="0" err="1"/>
              <a:t>btree</a:t>
            </a:r>
            <a:r>
              <a:rPr lang="en-US" dirty="0"/>
              <a:t> allows keys in scan range to be found with lesser number of cache misses and memory access as compared to art. Hence our third principle is to reduce cache misses and improve data locality.</a:t>
            </a:r>
          </a:p>
        </p:txBody>
      </p:sp>
      <p:sp>
        <p:nvSpPr>
          <p:cNvPr id="4" name="Slide Number Placeholder 3"/>
          <p:cNvSpPr>
            <a:spLocks noGrp="1"/>
          </p:cNvSpPr>
          <p:nvPr>
            <p:ph type="sldNum" sz="quarter" idx="5"/>
          </p:nvPr>
        </p:nvSpPr>
        <p:spPr/>
        <p:txBody>
          <a:bodyPr/>
          <a:lstStyle/>
          <a:p>
            <a:fld id="{A6B3E15C-CD01-4144-99E2-F4CB97ED1046}" type="slidenum">
              <a:rPr lang="en-US" smtClean="0"/>
              <a:t>8</a:t>
            </a:fld>
            <a:endParaRPr lang="en-US"/>
          </a:p>
        </p:txBody>
      </p:sp>
    </p:spTree>
    <p:extLst>
      <p:ext uri="{BB962C8B-B14F-4D97-AF65-F5344CB8AC3E}">
        <p14:creationId xmlns:p14="http://schemas.microsoft.com/office/powerpoint/2010/main" val="379926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three principles we found to design scalable and performant in memory index are reduce synchronization overhead, have efficient time complexity and reduce cache misses and improve data locality.</a:t>
            </a:r>
          </a:p>
        </p:txBody>
      </p:sp>
      <p:sp>
        <p:nvSpPr>
          <p:cNvPr id="4" name="Slide Number Placeholder 3"/>
          <p:cNvSpPr>
            <a:spLocks noGrp="1"/>
          </p:cNvSpPr>
          <p:nvPr>
            <p:ph type="sldNum" sz="quarter" idx="5"/>
          </p:nvPr>
        </p:nvSpPr>
        <p:spPr/>
        <p:txBody>
          <a:bodyPr/>
          <a:lstStyle/>
          <a:p>
            <a:fld id="{A6B3E15C-CD01-4144-99E2-F4CB97ED1046}" type="slidenum">
              <a:rPr lang="en-US" smtClean="0"/>
              <a:t>9</a:t>
            </a:fld>
            <a:endParaRPr lang="en-US"/>
          </a:p>
        </p:txBody>
      </p:sp>
    </p:spTree>
    <p:extLst>
      <p:ext uri="{BB962C8B-B14F-4D97-AF65-F5344CB8AC3E}">
        <p14:creationId xmlns:p14="http://schemas.microsoft.com/office/powerpoint/2010/main" val="306583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CFF03F-55A4-2845-93B9-971172B345AC}" type="datetime1">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177138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DA5C5A-2882-0F40-9E04-42AE7621E5E7}" type="datetime1">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144734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38251-1C97-2B46-94A1-0864460D152A}" type="datetime1">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103548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0CCBD1-DAE3-1A46-8328-E3E976FCAFA2}" type="datetime1">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36913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491B-C127-5544-9CE7-8EEFC9C50283}" type="datetime1">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87387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859612-7FB9-C74B-A9D3-4F29AF6FC1BC}" type="datetime1">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396234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88466F-DF05-9D40-A64A-71F191EA0218}" type="datetime1">
              <a:rPr lang="en-US" smtClean="0"/>
              <a:t>8/14/20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299327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7E56BF-2808-0A45-A878-38AF1F24565B}" type="datetime1">
              <a:rPr lang="en-US" smtClean="0"/>
              <a:t>8/14/20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2376555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53FBF-F8AA-0047-A981-48AD33529C09}" type="datetime1">
              <a:rPr lang="en-US" smtClean="0"/>
              <a:t>8/14/20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414488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E9C21-D4C2-8D4D-B3F5-15FE8D72C247}" type="datetime1">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291958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21BDA7-90E7-B144-B869-9FA724E33692}" type="datetime1">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DD583-F2C9-1147-B75C-1EF3C99A69B1}" type="slidenum">
              <a:rPr lang="en-US" smtClean="0"/>
              <a:t>‹#›</a:t>
            </a:fld>
            <a:endParaRPr lang="en-US"/>
          </a:p>
        </p:txBody>
      </p:sp>
    </p:spTree>
    <p:extLst>
      <p:ext uri="{BB962C8B-B14F-4D97-AF65-F5344CB8AC3E}">
        <p14:creationId xmlns:p14="http://schemas.microsoft.com/office/powerpoint/2010/main" val="421476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B7DAB-748F-1D46-B7C9-BECE46634BC1}" type="datetime1">
              <a:rPr lang="en-US" smtClean="0"/>
              <a:t>8/14/20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DD583-F2C9-1147-B75C-1EF3C99A69B1}" type="slidenum">
              <a:rPr lang="en-US" smtClean="0"/>
              <a:t>‹#›</a:t>
            </a:fld>
            <a:endParaRPr lang="en-US"/>
          </a:p>
        </p:txBody>
      </p:sp>
    </p:spTree>
    <p:extLst>
      <p:ext uri="{BB962C8B-B14F-4D97-AF65-F5344CB8AC3E}">
        <p14:creationId xmlns:p14="http://schemas.microsoft.com/office/powerpoint/2010/main" val="32233056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https://svgsilh.com/image/3006691.html" TargetMode="External"/><Relationship Id="rId3" Type="http://schemas.openxmlformats.org/officeDocument/2006/relationships/audio" Target="../media/media12.m4a"/><Relationship Id="rId7" Type="http://schemas.openxmlformats.org/officeDocument/2006/relationships/image" Target="../media/image13.sv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svgsilh.com/image/3006691.html"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hyperlink" Target="https://svgsilh.com/image/3006691.html" TargetMode="External"/><Relationship Id="rId3" Type="http://schemas.openxmlformats.org/officeDocument/2006/relationships/audio" Target="../media/media14.m4a"/><Relationship Id="rId7" Type="http://schemas.openxmlformats.org/officeDocument/2006/relationships/image" Target="../media/image13.svg"/><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hyperlink" Target="https://svgsilh.com/image/3006691.html" TargetMode="External"/><Relationship Id="rId3" Type="http://schemas.openxmlformats.org/officeDocument/2006/relationships/audio" Target="../media/media15.m4a"/><Relationship Id="rId7" Type="http://schemas.openxmlformats.org/officeDocument/2006/relationships/image" Target="../media/image13.svg"/><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hyperlink" Target="https://svgsilh.com/image/3006691.html" TargetMode="External"/><Relationship Id="rId3" Type="http://schemas.openxmlformats.org/officeDocument/2006/relationships/audio" Target="../media/media16.m4a"/><Relationship Id="rId7" Type="http://schemas.openxmlformats.org/officeDocument/2006/relationships/image" Target="../media/image13.sv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svgsilh.com/image/3006691.html" TargetMode="External"/><Relationship Id="rId3" Type="http://schemas.openxmlformats.org/officeDocument/2006/relationships/audio" Target="../media/media17.m4a"/><Relationship Id="rId7" Type="http://schemas.openxmlformats.org/officeDocument/2006/relationships/image" Target="../media/image13.svg"/><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notesSlide" Target="../notesSlides/notesSlide17.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4.tif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audio" Target="../media/media2.m4a"/><Relationship Id="rId7" Type="http://schemas.openxmlformats.org/officeDocument/2006/relationships/image" Target="../media/image4.svg"/><Relationship Id="rId12"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8.tiff"/><Relationship Id="rId5" Type="http://schemas.openxmlformats.org/officeDocument/2006/relationships/notesSlide" Target="../notesSlides/notesSlide2.xml"/><Relationship Id="rId10" Type="http://schemas.openxmlformats.org/officeDocument/2006/relationships/image" Target="../media/image7.tiff"/><Relationship Id="rId4" Type="http://schemas.openxmlformats.org/officeDocument/2006/relationships/slideLayout" Target="../slideLayouts/slideLayout2.xml"/><Relationship Id="rId9"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openclipart.org/detail/196308/evalometer" TargetMode="External"/><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chart" Target="../charts/chart4.xm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chart" Target="../charts/chart5.xm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chart" Target="../charts/chart6.xml"/><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2.png"/><Relationship Id="rId2" Type="http://schemas.microsoft.com/office/2007/relationships/media" Target="../media/media26.m4a"/><Relationship Id="rId1" Type="http://schemas.openxmlformats.org/officeDocument/2006/relationships/tags" Target="../tags/tag13.xml"/><Relationship Id="rId6" Type="http://schemas.openxmlformats.org/officeDocument/2006/relationships/chart" Target="../charts/chart7.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1.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chart" Target="../charts/chart1.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chart" Target="../charts/chart2.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chart" Target="../charts/chart3.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366B-16EC-6E43-873E-1B088DECDDB9}"/>
              </a:ext>
            </a:extLst>
          </p:cNvPr>
          <p:cNvSpPr>
            <a:spLocks noGrp="1"/>
          </p:cNvSpPr>
          <p:nvPr>
            <p:ph type="ctrTitle"/>
          </p:nvPr>
        </p:nvSpPr>
        <p:spPr/>
        <p:txBody>
          <a:bodyPr>
            <a:normAutofit fontScale="90000"/>
          </a:bodyPr>
          <a:lstStyle/>
          <a:p>
            <a:r>
              <a:rPr lang="en-US" dirty="0" err="1"/>
              <a:t>HydraList</a:t>
            </a:r>
            <a:r>
              <a:rPr lang="en-US" dirty="0"/>
              <a:t>: A Scalable In-Memory Index Using Asynchronous Updates and Partial Replication</a:t>
            </a:r>
          </a:p>
        </p:txBody>
      </p:sp>
      <p:sp>
        <p:nvSpPr>
          <p:cNvPr id="3" name="Subtitle 2">
            <a:extLst>
              <a:ext uri="{FF2B5EF4-FFF2-40B4-BE49-F238E27FC236}">
                <a16:creationId xmlns:a16="http://schemas.microsoft.com/office/drawing/2014/main" id="{CC7ECCE0-21E5-9B45-9BC6-E988BBB77AA9}"/>
              </a:ext>
            </a:extLst>
          </p:cNvPr>
          <p:cNvSpPr>
            <a:spLocks noGrp="1"/>
          </p:cNvSpPr>
          <p:nvPr>
            <p:ph type="subTitle" idx="1"/>
          </p:nvPr>
        </p:nvSpPr>
        <p:spPr/>
        <p:txBody>
          <a:bodyPr/>
          <a:lstStyle/>
          <a:p>
            <a:r>
              <a:rPr lang="en-US" dirty="0" err="1"/>
              <a:t>Ajit</a:t>
            </a:r>
            <a:r>
              <a:rPr lang="en-US" dirty="0"/>
              <a:t> Mathew, Dr. </a:t>
            </a:r>
            <a:r>
              <a:rPr lang="en-US" dirty="0" err="1"/>
              <a:t>Changwoo</a:t>
            </a:r>
            <a:r>
              <a:rPr lang="en-US" dirty="0"/>
              <a:t> Min</a:t>
            </a:r>
          </a:p>
        </p:txBody>
      </p:sp>
      <p:pic>
        <p:nvPicPr>
          <p:cNvPr id="4" name="Picture 3">
            <a:extLst>
              <a:ext uri="{FF2B5EF4-FFF2-40B4-BE49-F238E27FC236}">
                <a16:creationId xmlns:a16="http://schemas.microsoft.com/office/drawing/2014/main" id="{D7C4D4CA-C9F4-D642-A30B-10FD7A691B91}"/>
              </a:ext>
            </a:extLst>
          </p:cNvPr>
          <p:cNvPicPr>
            <a:picLocks noChangeAspect="1"/>
          </p:cNvPicPr>
          <p:nvPr/>
        </p:nvPicPr>
        <p:blipFill>
          <a:blip r:embed="rId5"/>
          <a:stretch>
            <a:fillRect/>
          </a:stretch>
        </p:blipFill>
        <p:spPr>
          <a:xfrm>
            <a:off x="4296144" y="3999253"/>
            <a:ext cx="3599712" cy="2277943"/>
          </a:xfrm>
          <a:prstGeom prst="rect">
            <a:avLst/>
          </a:prstGeom>
        </p:spPr>
      </p:pic>
      <p:sp>
        <p:nvSpPr>
          <p:cNvPr id="5" name="Slide Number Placeholder 4">
            <a:extLst>
              <a:ext uri="{FF2B5EF4-FFF2-40B4-BE49-F238E27FC236}">
                <a16:creationId xmlns:a16="http://schemas.microsoft.com/office/drawing/2014/main" id="{5EB93FAB-824B-B04F-AA98-D5B69487E0B3}"/>
              </a:ext>
            </a:extLst>
          </p:cNvPr>
          <p:cNvSpPr>
            <a:spLocks noGrp="1"/>
          </p:cNvSpPr>
          <p:nvPr>
            <p:ph type="sldNum" sz="quarter" idx="12"/>
          </p:nvPr>
        </p:nvSpPr>
        <p:spPr/>
        <p:txBody>
          <a:bodyPr/>
          <a:lstStyle/>
          <a:p>
            <a:fld id="{C70DD583-F2C9-1147-B75C-1EF3C99A69B1}" type="slidenum">
              <a:rPr lang="en-US" smtClean="0"/>
              <a:t>1</a:t>
            </a:fld>
            <a:endParaRPr lang="en-US"/>
          </a:p>
        </p:txBody>
      </p:sp>
      <p:pic>
        <p:nvPicPr>
          <p:cNvPr id="13" name="Audio 12">
            <a:hlinkClick r:id="" action="ppaction://media"/>
            <a:extLst>
              <a:ext uri="{FF2B5EF4-FFF2-40B4-BE49-F238E27FC236}">
                <a16:creationId xmlns:a16="http://schemas.microsoft.com/office/drawing/2014/main" id="{69EE5DD6-0EDB-314E-BF78-42A7C8D98B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23933481"/>
      </p:ext>
    </p:extLst>
  </p:cSld>
  <p:clrMapOvr>
    <a:masterClrMapping/>
  </p:clrMapOvr>
  <mc:AlternateContent xmlns:mc="http://schemas.openxmlformats.org/markup-compatibility/2006">
    <mc:Choice xmlns:p14="http://schemas.microsoft.com/office/powerpoint/2010/main" Requires="p14">
      <p:transition spd="slow" p14:dur="2000" advTm="13399"/>
    </mc:Choice>
    <mc:Fallback>
      <p:transition spd="slow" advTm="1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04E6-0546-2542-BA61-6C2D8B19BC59}"/>
              </a:ext>
            </a:extLst>
          </p:cNvPr>
          <p:cNvSpPr>
            <a:spLocks noGrp="1"/>
          </p:cNvSpPr>
          <p:nvPr>
            <p:ph type="title"/>
          </p:nvPr>
        </p:nvSpPr>
        <p:spPr/>
        <p:txBody>
          <a:bodyPr/>
          <a:lstStyle/>
          <a:p>
            <a:r>
              <a:rPr lang="en-US" dirty="0" err="1"/>
              <a:t>Hydralist</a:t>
            </a:r>
            <a:r>
              <a:rPr lang="en-US" dirty="0"/>
              <a:t>: Key Idea</a:t>
            </a:r>
          </a:p>
        </p:txBody>
      </p:sp>
      <p:sp>
        <p:nvSpPr>
          <p:cNvPr id="3" name="Content Placeholder 2">
            <a:extLst>
              <a:ext uri="{FF2B5EF4-FFF2-40B4-BE49-F238E27FC236}">
                <a16:creationId xmlns:a16="http://schemas.microsoft.com/office/drawing/2014/main" id="{79414B06-5FB4-A643-A598-3841737D32E8}"/>
              </a:ext>
            </a:extLst>
          </p:cNvPr>
          <p:cNvSpPr>
            <a:spLocks noGrp="1"/>
          </p:cNvSpPr>
          <p:nvPr>
            <p:ph idx="1"/>
          </p:nvPr>
        </p:nvSpPr>
        <p:spPr/>
        <p:txBody>
          <a:bodyPr/>
          <a:lstStyle/>
          <a:p>
            <a:r>
              <a:rPr lang="en-US" dirty="0"/>
              <a:t>Divide index into two layers:</a:t>
            </a:r>
          </a:p>
          <a:p>
            <a:pPr lvl="1"/>
            <a:r>
              <a:rPr lang="en-US" dirty="0"/>
              <a:t>Data Layer: stores key/value pair</a:t>
            </a:r>
          </a:p>
          <a:p>
            <a:pPr lvl="1"/>
            <a:r>
              <a:rPr lang="en-US" dirty="0"/>
              <a:t>Search Layer: accelerates search of key in data layer</a:t>
            </a:r>
          </a:p>
          <a:p>
            <a:r>
              <a:rPr lang="en-US" dirty="0"/>
              <a:t>Update the two layers independently (Asynchronous Update)</a:t>
            </a:r>
          </a:p>
          <a:p>
            <a:r>
              <a:rPr lang="en-US" dirty="0"/>
              <a:t>Replicate Search layer across NUMA nodes (Partial Replication)</a:t>
            </a:r>
          </a:p>
          <a:p>
            <a:endParaRPr lang="en-US" dirty="0"/>
          </a:p>
        </p:txBody>
      </p:sp>
      <p:sp>
        <p:nvSpPr>
          <p:cNvPr id="4" name="Slide Number Placeholder 3">
            <a:extLst>
              <a:ext uri="{FF2B5EF4-FFF2-40B4-BE49-F238E27FC236}">
                <a16:creationId xmlns:a16="http://schemas.microsoft.com/office/drawing/2014/main" id="{30A5D0C3-FCA5-AB43-9697-990C772A972E}"/>
              </a:ext>
            </a:extLst>
          </p:cNvPr>
          <p:cNvSpPr>
            <a:spLocks noGrp="1"/>
          </p:cNvSpPr>
          <p:nvPr>
            <p:ph type="sldNum" sz="quarter" idx="12"/>
          </p:nvPr>
        </p:nvSpPr>
        <p:spPr/>
        <p:txBody>
          <a:bodyPr/>
          <a:lstStyle/>
          <a:p>
            <a:fld id="{C70DD583-F2C9-1147-B75C-1EF3C99A69B1}" type="slidenum">
              <a:rPr lang="en-US" smtClean="0"/>
              <a:t>10</a:t>
            </a:fld>
            <a:endParaRPr lang="en-US"/>
          </a:p>
        </p:txBody>
      </p:sp>
      <p:pic>
        <p:nvPicPr>
          <p:cNvPr id="6" name="Audio 5">
            <a:hlinkClick r:id="" action="ppaction://media"/>
            <a:extLst>
              <a:ext uri="{FF2B5EF4-FFF2-40B4-BE49-F238E27FC236}">
                <a16:creationId xmlns:a16="http://schemas.microsoft.com/office/drawing/2014/main" id="{E26E4970-6827-4D4E-B1BC-0BFA081B90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00940412"/>
      </p:ext>
    </p:extLst>
  </p:cSld>
  <p:clrMapOvr>
    <a:masterClrMapping/>
  </p:clrMapOvr>
  <mc:AlternateContent xmlns:mc="http://schemas.openxmlformats.org/markup-compatibility/2006">
    <mc:Choice xmlns:p14="http://schemas.microsoft.com/office/powerpoint/2010/main" Requires="p14">
      <p:transition spd="slow" p14:dur="2000" advTm="27733"/>
    </mc:Choice>
    <mc:Fallback>
      <p:transition spd="slow" advTm="2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1BA1-E1C6-DE4A-8416-3CDF9AA3312C}"/>
              </a:ext>
            </a:extLst>
          </p:cNvPr>
          <p:cNvSpPr>
            <a:spLocks noGrp="1"/>
          </p:cNvSpPr>
          <p:nvPr>
            <p:ph type="ctrTitle"/>
          </p:nvPr>
        </p:nvSpPr>
        <p:spPr/>
        <p:txBody>
          <a:bodyPr/>
          <a:lstStyle/>
          <a:p>
            <a:r>
              <a:rPr lang="en-US" dirty="0"/>
              <a:t>Design</a:t>
            </a:r>
          </a:p>
        </p:txBody>
      </p:sp>
      <p:sp>
        <p:nvSpPr>
          <p:cNvPr id="3" name="Subtitle 2">
            <a:extLst>
              <a:ext uri="{FF2B5EF4-FFF2-40B4-BE49-F238E27FC236}">
                <a16:creationId xmlns:a16="http://schemas.microsoft.com/office/drawing/2014/main" id="{8A2026EA-EACA-8944-A25B-F2B59EAD5F6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7FBC80A7-D883-6042-B5F6-CD44137935F9}"/>
              </a:ext>
            </a:extLst>
          </p:cNvPr>
          <p:cNvSpPr>
            <a:spLocks noGrp="1"/>
          </p:cNvSpPr>
          <p:nvPr>
            <p:ph type="sldNum" sz="quarter" idx="12"/>
          </p:nvPr>
        </p:nvSpPr>
        <p:spPr/>
        <p:txBody>
          <a:bodyPr/>
          <a:lstStyle/>
          <a:p>
            <a:fld id="{C70DD583-F2C9-1147-B75C-1EF3C99A69B1}" type="slidenum">
              <a:rPr lang="en-US" smtClean="0"/>
              <a:t>11</a:t>
            </a:fld>
            <a:endParaRPr lang="en-US"/>
          </a:p>
        </p:txBody>
      </p:sp>
      <p:pic>
        <p:nvPicPr>
          <p:cNvPr id="6" name="Audio 5">
            <a:hlinkClick r:id="" action="ppaction://media"/>
            <a:extLst>
              <a:ext uri="{FF2B5EF4-FFF2-40B4-BE49-F238E27FC236}">
                <a16:creationId xmlns:a16="http://schemas.microsoft.com/office/drawing/2014/main" id="{837908F1-3458-FD4C-BE0C-E126824505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95862664"/>
      </p:ext>
    </p:extLst>
  </p:cSld>
  <p:clrMapOvr>
    <a:masterClrMapping/>
  </p:clrMapOvr>
  <mc:AlternateContent xmlns:mc="http://schemas.openxmlformats.org/markup-compatibility/2006">
    <mc:Choice xmlns:p14="http://schemas.microsoft.com/office/powerpoint/2010/main" Requires="p14">
      <p:transition spd="slow" p14:dur="2000" advTm="2792"/>
    </mc:Choice>
    <mc:Fallback>
      <p:transition spd="slow" advTm="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93F1-F89C-D24F-9ACE-2D8993AF33E5}"/>
              </a:ext>
            </a:extLst>
          </p:cNvPr>
          <p:cNvSpPr>
            <a:spLocks noGrp="1"/>
          </p:cNvSpPr>
          <p:nvPr>
            <p:ph type="title"/>
          </p:nvPr>
        </p:nvSpPr>
        <p:spPr/>
        <p:txBody>
          <a:bodyPr/>
          <a:lstStyle/>
          <a:p>
            <a:r>
              <a:rPr lang="en-US" dirty="0"/>
              <a:t>Data Layer</a:t>
            </a:r>
          </a:p>
        </p:txBody>
      </p:sp>
      <p:sp>
        <p:nvSpPr>
          <p:cNvPr id="4" name="Slide Number Placeholder 3">
            <a:extLst>
              <a:ext uri="{FF2B5EF4-FFF2-40B4-BE49-F238E27FC236}">
                <a16:creationId xmlns:a16="http://schemas.microsoft.com/office/drawing/2014/main" id="{BA7869CF-9B19-7646-BD1C-71ABA265CA9A}"/>
              </a:ext>
            </a:extLst>
          </p:cNvPr>
          <p:cNvSpPr>
            <a:spLocks noGrp="1"/>
          </p:cNvSpPr>
          <p:nvPr>
            <p:ph type="sldNum" sz="quarter" idx="12"/>
          </p:nvPr>
        </p:nvSpPr>
        <p:spPr/>
        <p:txBody>
          <a:bodyPr/>
          <a:lstStyle/>
          <a:p>
            <a:fld id="{C70DD583-F2C9-1147-B75C-1EF3C99A69B1}" type="slidenum">
              <a:rPr lang="en-US" smtClean="0"/>
              <a:t>12</a:t>
            </a:fld>
            <a:endParaRPr lang="en-US"/>
          </a:p>
        </p:txBody>
      </p:sp>
      <p:grpSp>
        <p:nvGrpSpPr>
          <p:cNvPr id="10" name="Group 9">
            <a:extLst>
              <a:ext uri="{FF2B5EF4-FFF2-40B4-BE49-F238E27FC236}">
                <a16:creationId xmlns:a16="http://schemas.microsoft.com/office/drawing/2014/main" id="{15C384B5-E31B-C240-BA6C-1E4EE3A550FA}"/>
              </a:ext>
            </a:extLst>
          </p:cNvPr>
          <p:cNvGrpSpPr/>
          <p:nvPr/>
        </p:nvGrpSpPr>
        <p:grpSpPr>
          <a:xfrm>
            <a:off x="1904530" y="2901462"/>
            <a:ext cx="2391508" cy="527539"/>
            <a:chOff x="1608992" y="2435469"/>
            <a:chExt cx="1951893" cy="395654"/>
          </a:xfrm>
        </p:grpSpPr>
        <p:sp>
          <p:nvSpPr>
            <p:cNvPr id="5" name="Rectangle 4">
              <a:extLst>
                <a:ext uri="{FF2B5EF4-FFF2-40B4-BE49-F238E27FC236}">
                  <a16:creationId xmlns:a16="http://schemas.microsoft.com/office/drawing/2014/main" id="{91CD50F8-8D03-DF45-BA69-A86069FD6FEE}"/>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8D372C23-D621-C844-AB07-04614F3B396B}"/>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60271DC7-3C40-5B4D-B3A9-8B217472C54A}"/>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FC4AB8D2-8965-384A-B259-44AD4AF51F93}"/>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170AEC15-E26E-7840-9D0A-76086B79831B}"/>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EA38A98A-392A-C248-B21B-00F0005F4460}"/>
              </a:ext>
            </a:extLst>
          </p:cNvPr>
          <p:cNvGrpSpPr/>
          <p:nvPr/>
        </p:nvGrpSpPr>
        <p:grpSpPr>
          <a:xfrm>
            <a:off x="4932014" y="2901461"/>
            <a:ext cx="2391508" cy="527539"/>
            <a:chOff x="1608992" y="2435469"/>
            <a:chExt cx="1951893" cy="395654"/>
          </a:xfrm>
        </p:grpSpPr>
        <p:sp>
          <p:nvSpPr>
            <p:cNvPr id="12" name="Rectangle 11">
              <a:extLst>
                <a:ext uri="{FF2B5EF4-FFF2-40B4-BE49-F238E27FC236}">
                  <a16:creationId xmlns:a16="http://schemas.microsoft.com/office/drawing/2014/main" id="{43B54BC7-4A2B-D44A-B3C5-4AEEA4250567}"/>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81DBE9F0-68E6-FB4A-9B62-DD7BB932C1D2}"/>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2DC32308-E92D-484D-BE68-9752AA83526C}"/>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A3C00C83-9746-9042-88C7-8C21E823029E}"/>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511B934A-9B8A-044A-88E4-75FA1D360E2F}"/>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7B79211-A9D9-D94D-B866-705637795B61}"/>
              </a:ext>
            </a:extLst>
          </p:cNvPr>
          <p:cNvGrpSpPr/>
          <p:nvPr/>
        </p:nvGrpSpPr>
        <p:grpSpPr>
          <a:xfrm>
            <a:off x="7958945" y="2901456"/>
            <a:ext cx="2391508" cy="527539"/>
            <a:chOff x="1608992" y="2435469"/>
            <a:chExt cx="1951893" cy="395654"/>
          </a:xfrm>
        </p:grpSpPr>
        <p:sp>
          <p:nvSpPr>
            <p:cNvPr id="18" name="Rectangle 17">
              <a:extLst>
                <a:ext uri="{FF2B5EF4-FFF2-40B4-BE49-F238E27FC236}">
                  <a16:creationId xmlns:a16="http://schemas.microsoft.com/office/drawing/2014/main" id="{DE1BB5EF-4B06-CE4F-84A4-A318826200ED}"/>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622CFBF-ACDE-1748-B508-BFB6EBA48469}"/>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4FE13187-89A2-0D40-8772-A64213D9A4CD}"/>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EF88D8BC-1678-4247-AFBD-DE6A91445A05}"/>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8C39C826-F640-E947-9F4A-50195423FCF2}"/>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24" name="Straight Arrow Connector 23">
            <a:extLst>
              <a:ext uri="{FF2B5EF4-FFF2-40B4-BE49-F238E27FC236}">
                <a16:creationId xmlns:a16="http://schemas.microsoft.com/office/drawing/2014/main" id="{9CBA5623-4535-2046-95B5-9EB82D9BAE4E}"/>
              </a:ext>
            </a:extLst>
          </p:cNvPr>
          <p:cNvCxnSpPr>
            <a:stCxn id="9" idx="3"/>
            <a:endCxn id="12" idx="1"/>
          </p:cNvCxnSpPr>
          <p:nvPr/>
        </p:nvCxnSpPr>
        <p:spPr>
          <a:xfrm flipV="1">
            <a:off x="4296038" y="3165231"/>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7D83468-80C8-E44E-A288-15049C75BAC0}"/>
              </a:ext>
            </a:extLst>
          </p:cNvPr>
          <p:cNvCxnSpPr/>
          <p:nvPr/>
        </p:nvCxnSpPr>
        <p:spPr>
          <a:xfrm flipV="1">
            <a:off x="7322969" y="3165226"/>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72D660B-952C-FB4D-BEF5-DA4D42C9CD3E}"/>
              </a:ext>
            </a:extLst>
          </p:cNvPr>
          <p:cNvCxnSpPr>
            <a:cxnSpLocks/>
          </p:cNvCxnSpPr>
          <p:nvPr/>
        </p:nvCxnSpPr>
        <p:spPr>
          <a:xfrm flipH="1">
            <a:off x="2662390" y="3428995"/>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9405A9D-113B-2445-99AF-B33761164216}"/>
              </a:ext>
            </a:extLst>
          </p:cNvPr>
          <p:cNvSpPr txBox="1"/>
          <p:nvPr/>
        </p:nvSpPr>
        <p:spPr>
          <a:xfrm>
            <a:off x="2490723" y="3752030"/>
            <a:ext cx="281354" cy="1200329"/>
          </a:xfrm>
          <a:prstGeom prst="rect">
            <a:avLst/>
          </a:prstGeom>
          <a:noFill/>
        </p:spPr>
        <p:txBody>
          <a:bodyPr wrap="square" rtlCol="0">
            <a:spAutoFit/>
          </a:bodyPr>
          <a:lstStyle/>
          <a:p>
            <a:r>
              <a:rPr lang="en-US" sz="2400" dirty="0"/>
              <a:t>A</a:t>
            </a:r>
          </a:p>
          <a:p>
            <a:r>
              <a:rPr lang="en-US" sz="2400" dirty="0"/>
              <a:t>A</a:t>
            </a:r>
          </a:p>
          <a:p>
            <a:r>
              <a:rPr lang="en-US" sz="2400" dirty="0"/>
              <a:t>A</a:t>
            </a:r>
          </a:p>
        </p:txBody>
      </p:sp>
      <p:cxnSp>
        <p:nvCxnSpPr>
          <p:cNvPr id="31" name="Straight Arrow Connector 30">
            <a:extLst>
              <a:ext uri="{FF2B5EF4-FFF2-40B4-BE49-F238E27FC236}">
                <a16:creationId xmlns:a16="http://schemas.microsoft.com/office/drawing/2014/main" id="{2C54DAB9-912E-7D48-BA97-4E0179FFC466}"/>
              </a:ext>
            </a:extLst>
          </p:cNvPr>
          <p:cNvCxnSpPr>
            <a:cxnSpLocks/>
          </p:cNvCxnSpPr>
          <p:nvPr/>
        </p:nvCxnSpPr>
        <p:spPr>
          <a:xfrm flipH="1">
            <a:off x="3127283" y="3428995"/>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5A2D717-7F00-F04B-97C9-E51A76F3A190}"/>
              </a:ext>
            </a:extLst>
          </p:cNvPr>
          <p:cNvSpPr txBox="1"/>
          <p:nvPr/>
        </p:nvSpPr>
        <p:spPr>
          <a:xfrm>
            <a:off x="2955616" y="3752030"/>
            <a:ext cx="281354" cy="1200329"/>
          </a:xfrm>
          <a:prstGeom prst="rect">
            <a:avLst/>
          </a:prstGeom>
          <a:noFill/>
        </p:spPr>
        <p:txBody>
          <a:bodyPr wrap="square" rtlCol="0">
            <a:spAutoFit/>
          </a:bodyPr>
          <a:lstStyle/>
          <a:p>
            <a:r>
              <a:rPr lang="en-US" sz="2400" dirty="0"/>
              <a:t>A</a:t>
            </a:r>
          </a:p>
          <a:p>
            <a:r>
              <a:rPr lang="en-US" sz="2400" dirty="0"/>
              <a:t>A</a:t>
            </a:r>
          </a:p>
          <a:p>
            <a:r>
              <a:rPr lang="en-US" sz="2400" dirty="0"/>
              <a:t>B</a:t>
            </a:r>
          </a:p>
        </p:txBody>
      </p:sp>
      <p:cxnSp>
        <p:nvCxnSpPr>
          <p:cNvPr id="33" name="Straight Arrow Connector 32">
            <a:extLst>
              <a:ext uri="{FF2B5EF4-FFF2-40B4-BE49-F238E27FC236}">
                <a16:creationId xmlns:a16="http://schemas.microsoft.com/office/drawing/2014/main" id="{21539DF9-370F-3D4F-B9B0-37E46853B009}"/>
              </a:ext>
            </a:extLst>
          </p:cNvPr>
          <p:cNvCxnSpPr>
            <a:cxnSpLocks/>
          </p:cNvCxnSpPr>
          <p:nvPr/>
        </p:nvCxnSpPr>
        <p:spPr>
          <a:xfrm flipH="1">
            <a:off x="5682139" y="3428995"/>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79F00B7-0D3C-A640-91A6-876AE859A13D}"/>
              </a:ext>
            </a:extLst>
          </p:cNvPr>
          <p:cNvSpPr txBox="1"/>
          <p:nvPr/>
        </p:nvSpPr>
        <p:spPr>
          <a:xfrm>
            <a:off x="5510472" y="3752030"/>
            <a:ext cx="281354" cy="1200329"/>
          </a:xfrm>
          <a:prstGeom prst="rect">
            <a:avLst/>
          </a:prstGeom>
          <a:noFill/>
        </p:spPr>
        <p:txBody>
          <a:bodyPr wrap="square" rtlCol="0">
            <a:spAutoFit/>
          </a:bodyPr>
          <a:lstStyle/>
          <a:p>
            <a:r>
              <a:rPr lang="en-US" sz="2400" dirty="0"/>
              <a:t>A</a:t>
            </a:r>
          </a:p>
          <a:p>
            <a:r>
              <a:rPr lang="en-US" sz="2400" dirty="0"/>
              <a:t>A</a:t>
            </a:r>
          </a:p>
          <a:p>
            <a:r>
              <a:rPr lang="en-US" sz="2400" dirty="0"/>
              <a:t>C</a:t>
            </a:r>
          </a:p>
        </p:txBody>
      </p:sp>
      <p:cxnSp>
        <p:nvCxnSpPr>
          <p:cNvPr id="35" name="Straight Arrow Connector 34">
            <a:extLst>
              <a:ext uri="{FF2B5EF4-FFF2-40B4-BE49-F238E27FC236}">
                <a16:creationId xmlns:a16="http://schemas.microsoft.com/office/drawing/2014/main" id="{02146DB6-9B44-DB4F-8D23-4CC52EF1DEBC}"/>
              </a:ext>
            </a:extLst>
          </p:cNvPr>
          <p:cNvCxnSpPr>
            <a:cxnSpLocks/>
          </p:cNvCxnSpPr>
          <p:nvPr/>
        </p:nvCxnSpPr>
        <p:spPr>
          <a:xfrm flipH="1">
            <a:off x="6146755" y="3428995"/>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333ACC8-77EC-E444-AA6F-E11D0271F9DD}"/>
              </a:ext>
            </a:extLst>
          </p:cNvPr>
          <p:cNvSpPr txBox="1"/>
          <p:nvPr/>
        </p:nvSpPr>
        <p:spPr>
          <a:xfrm>
            <a:off x="5975088" y="3752030"/>
            <a:ext cx="281354" cy="1200329"/>
          </a:xfrm>
          <a:prstGeom prst="rect">
            <a:avLst/>
          </a:prstGeom>
          <a:noFill/>
        </p:spPr>
        <p:txBody>
          <a:bodyPr wrap="square" rtlCol="0">
            <a:spAutoFit/>
          </a:bodyPr>
          <a:lstStyle/>
          <a:p>
            <a:r>
              <a:rPr lang="en-US" sz="2400" dirty="0"/>
              <a:t>B</a:t>
            </a:r>
          </a:p>
          <a:p>
            <a:r>
              <a:rPr lang="en-US" sz="2400" dirty="0"/>
              <a:t>A</a:t>
            </a:r>
          </a:p>
          <a:p>
            <a:r>
              <a:rPr lang="en-US" sz="2400" dirty="0"/>
              <a:t>A</a:t>
            </a:r>
          </a:p>
        </p:txBody>
      </p:sp>
      <p:cxnSp>
        <p:nvCxnSpPr>
          <p:cNvPr id="37" name="Straight Arrow Connector 36">
            <a:extLst>
              <a:ext uri="{FF2B5EF4-FFF2-40B4-BE49-F238E27FC236}">
                <a16:creationId xmlns:a16="http://schemas.microsoft.com/office/drawing/2014/main" id="{989B646A-7809-1B4B-9D31-A64A23122E90}"/>
              </a:ext>
            </a:extLst>
          </p:cNvPr>
          <p:cNvCxnSpPr>
            <a:cxnSpLocks/>
          </p:cNvCxnSpPr>
          <p:nvPr/>
        </p:nvCxnSpPr>
        <p:spPr>
          <a:xfrm flipH="1">
            <a:off x="8705636" y="3437794"/>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76D62EA-29A4-604D-98EA-C02C92BB16CC}"/>
              </a:ext>
            </a:extLst>
          </p:cNvPr>
          <p:cNvSpPr txBox="1"/>
          <p:nvPr/>
        </p:nvSpPr>
        <p:spPr>
          <a:xfrm>
            <a:off x="8533969" y="3760829"/>
            <a:ext cx="281354" cy="1200329"/>
          </a:xfrm>
          <a:prstGeom prst="rect">
            <a:avLst/>
          </a:prstGeom>
          <a:noFill/>
        </p:spPr>
        <p:txBody>
          <a:bodyPr wrap="square" rtlCol="0">
            <a:spAutoFit/>
          </a:bodyPr>
          <a:lstStyle/>
          <a:p>
            <a:r>
              <a:rPr lang="en-US" sz="2400" dirty="0"/>
              <a:t>B</a:t>
            </a:r>
          </a:p>
          <a:p>
            <a:r>
              <a:rPr lang="en-US" sz="2400" dirty="0"/>
              <a:t>B</a:t>
            </a:r>
            <a:br>
              <a:rPr lang="en-US" sz="2400" dirty="0"/>
            </a:br>
            <a:r>
              <a:rPr lang="en-US" sz="2400" dirty="0"/>
              <a:t>B</a:t>
            </a:r>
          </a:p>
        </p:txBody>
      </p:sp>
      <p:cxnSp>
        <p:nvCxnSpPr>
          <p:cNvPr id="39" name="Straight Arrow Connector 38">
            <a:extLst>
              <a:ext uri="{FF2B5EF4-FFF2-40B4-BE49-F238E27FC236}">
                <a16:creationId xmlns:a16="http://schemas.microsoft.com/office/drawing/2014/main" id="{82D5831B-48FB-824D-BD14-24485A93C297}"/>
              </a:ext>
            </a:extLst>
          </p:cNvPr>
          <p:cNvCxnSpPr>
            <a:cxnSpLocks/>
          </p:cNvCxnSpPr>
          <p:nvPr/>
        </p:nvCxnSpPr>
        <p:spPr>
          <a:xfrm flipH="1">
            <a:off x="9171555" y="3437794"/>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27002C0-3F67-4548-A9E7-8EEE8547D245}"/>
              </a:ext>
            </a:extLst>
          </p:cNvPr>
          <p:cNvSpPr txBox="1"/>
          <p:nvPr/>
        </p:nvSpPr>
        <p:spPr>
          <a:xfrm>
            <a:off x="8999888" y="3760829"/>
            <a:ext cx="281354" cy="1200329"/>
          </a:xfrm>
          <a:prstGeom prst="rect">
            <a:avLst/>
          </a:prstGeom>
          <a:noFill/>
        </p:spPr>
        <p:txBody>
          <a:bodyPr wrap="square" rtlCol="0">
            <a:spAutoFit/>
          </a:bodyPr>
          <a:lstStyle/>
          <a:p>
            <a:r>
              <a:rPr lang="en-US" sz="2400" dirty="0"/>
              <a:t>B</a:t>
            </a:r>
          </a:p>
          <a:p>
            <a:r>
              <a:rPr lang="en-US" sz="2400" dirty="0"/>
              <a:t>B</a:t>
            </a:r>
          </a:p>
          <a:p>
            <a:r>
              <a:rPr lang="en-US" sz="2400" dirty="0"/>
              <a:t>C</a:t>
            </a:r>
          </a:p>
        </p:txBody>
      </p:sp>
      <p:cxnSp>
        <p:nvCxnSpPr>
          <p:cNvPr id="41" name="Straight Arrow Connector 40">
            <a:extLst>
              <a:ext uri="{FF2B5EF4-FFF2-40B4-BE49-F238E27FC236}">
                <a16:creationId xmlns:a16="http://schemas.microsoft.com/office/drawing/2014/main" id="{E6E8EB97-5FB1-9142-B68C-77810F517C1B}"/>
              </a:ext>
            </a:extLst>
          </p:cNvPr>
          <p:cNvCxnSpPr>
            <a:cxnSpLocks/>
          </p:cNvCxnSpPr>
          <p:nvPr/>
        </p:nvCxnSpPr>
        <p:spPr>
          <a:xfrm flipH="1">
            <a:off x="9637196" y="3437794"/>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A6D7883-58F9-D046-9B42-BE315D7F3033}"/>
              </a:ext>
            </a:extLst>
          </p:cNvPr>
          <p:cNvSpPr txBox="1"/>
          <p:nvPr/>
        </p:nvSpPr>
        <p:spPr>
          <a:xfrm>
            <a:off x="9465529" y="3760829"/>
            <a:ext cx="281354" cy="1200329"/>
          </a:xfrm>
          <a:prstGeom prst="rect">
            <a:avLst/>
          </a:prstGeom>
          <a:noFill/>
        </p:spPr>
        <p:txBody>
          <a:bodyPr wrap="square" rtlCol="0">
            <a:spAutoFit/>
          </a:bodyPr>
          <a:lstStyle/>
          <a:p>
            <a:r>
              <a:rPr lang="en-US" sz="2400" dirty="0"/>
              <a:t>B</a:t>
            </a:r>
          </a:p>
          <a:p>
            <a:r>
              <a:rPr lang="en-US" sz="2400" dirty="0"/>
              <a:t>B</a:t>
            </a:r>
          </a:p>
          <a:p>
            <a:r>
              <a:rPr lang="en-US" sz="2400" dirty="0"/>
              <a:t>D</a:t>
            </a:r>
          </a:p>
        </p:txBody>
      </p:sp>
      <p:pic>
        <p:nvPicPr>
          <p:cNvPr id="44" name="Graphic 43" descr="SVG &gt; decor golden anchor - Free SVG Image &amp; Icon. | SVG Silh">
            <a:extLst>
              <a:ext uri="{FF2B5EF4-FFF2-40B4-BE49-F238E27FC236}">
                <a16:creationId xmlns:a16="http://schemas.microsoft.com/office/drawing/2014/main" id="{1B705518-B8FD-F24F-93A8-CD98562B00A9}"/>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2272720" y="2782457"/>
            <a:ext cx="765537" cy="765537"/>
          </a:xfrm>
          <a:prstGeom prst="rect">
            <a:avLst/>
          </a:prstGeom>
        </p:spPr>
      </p:pic>
      <p:pic>
        <p:nvPicPr>
          <p:cNvPr id="45" name="Graphic 44" descr="SVG &gt; decor golden anchor - Free SVG Image &amp; Icon. | SVG Silh">
            <a:extLst>
              <a:ext uri="{FF2B5EF4-FFF2-40B4-BE49-F238E27FC236}">
                <a16:creationId xmlns:a16="http://schemas.microsoft.com/office/drawing/2014/main" id="{D141AC86-6F63-AB47-8CD0-72444A53C0E3}"/>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5301642" y="2782456"/>
            <a:ext cx="765537" cy="765537"/>
          </a:xfrm>
          <a:prstGeom prst="rect">
            <a:avLst/>
          </a:prstGeom>
        </p:spPr>
      </p:pic>
      <p:pic>
        <p:nvPicPr>
          <p:cNvPr id="46" name="Graphic 45" descr="SVG &gt; decor golden anchor - Free SVG Image &amp; Icon. | SVG Silh">
            <a:extLst>
              <a:ext uri="{FF2B5EF4-FFF2-40B4-BE49-F238E27FC236}">
                <a16:creationId xmlns:a16="http://schemas.microsoft.com/office/drawing/2014/main" id="{6C720ACC-4A0B-B641-BD45-31E520504952}"/>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8333493" y="2782456"/>
            <a:ext cx="765537" cy="765537"/>
          </a:xfrm>
          <a:prstGeom prst="rect">
            <a:avLst/>
          </a:prstGeom>
        </p:spPr>
      </p:pic>
      <p:grpSp>
        <p:nvGrpSpPr>
          <p:cNvPr id="52" name="Group 51">
            <a:extLst>
              <a:ext uri="{FF2B5EF4-FFF2-40B4-BE49-F238E27FC236}">
                <a16:creationId xmlns:a16="http://schemas.microsoft.com/office/drawing/2014/main" id="{9ACB0675-A2D3-6E44-9D76-1D3A601487AF}"/>
              </a:ext>
            </a:extLst>
          </p:cNvPr>
          <p:cNvGrpSpPr/>
          <p:nvPr/>
        </p:nvGrpSpPr>
        <p:grpSpPr>
          <a:xfrm>
            <a:off x="838200" y="3165224"/>
            <a:ext cx="735849" cy="134280"/>
            <a:chOff x="806708" y="2722417"/>
            <a:chExt cx="735849" cy="134280"/>
          </a:xfrm>
        </p:grpSpPr>
        <p:sp>
          <p:nvSpPr>
            <p:cNvPr id="49" name="Oval 48">
              <a:extLst>
                <a:ext uri="{FF2B5EF4-FFF2-40B4-BE49-F238E27FC236}">
                  <a16:creationId xmlns:a16="http://schemas.microsoft.com/office/drawing/2014/main" id="{93E0FB3B-DCDF-274B-ACBC-E5E3D3EAE730}"/>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D3582B1-B2C8-0A44-9C25-A2680B31A50D}"/>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A73C0C2-6665-EF4E-B218-7003AA873091}"/>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5CC7C567-988D-2F46-87E6-737200592CF5}"/>
              </a:ext>
            </a:extLst>
          </p:cNvPr>
          <p:cNvGrpSpPr/>
          <p:nvPr/>
        </p:nvGrpSpPr>
        <p:grpSpPr>
          <a:xfrm>
            <a:off x="10593766" y="3165224"/>
            <a:ext cx="735849" cy="134280"/>
            <a:chOff x="806708" y="2722417"/>
            <a:chExt cx="735849" cy="134280"/>
          </a:xfrm>
        </p:grpSpPr>
        <p:sp>
          <p:nvSpPr>
            <p:cNvPr id="54" name="Oval 53">
              <a:extLst>
                <a:ext uri="{FF2B5EF4-FFF2-40B4-BE49-F238E27FC236}">
                  <a16:creationId xmlns:a16="http://schemas.microsoft.com/office/drawing/2014/main" id="{59EAF57B-8D07-184C-87C5-C7C79E272E0E}"/>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91617A9-F8C1-D242-9F9A-BBECAE4495A6}"/>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CDCBB6A-C084-9D40-940F-88F9BBB5D30E}"/>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Arrow Connector 57">
            <a:extLst>
              <a:ext uri="{FF2B5EF4-FFF2-40B4-BE49-F238E27FC236}">
                <a16:creationId xmlns:a16="http://schemas.microsoft.com/office/drawing/2014/main" id="{07745BAD-2249-274D-91C1-FA161A1E3757}"/>
              </a:ext>
            </a:extLst>
          </p:cNvPr>
          <p:cNvCxnSpPr>
            <a:cxnSpLocks/>
          </p:cNvCxnSpPr>
          <p:nvPr/>
        </p:nvCxnSpPr>
        <p:spPr>
          <a:xfrm>
            <a:off x="2631400" y="2194404"/>
            <a:ext cx="3027761" cy="0"/>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9CD3B17-FF04-8246-BAD1-4890CC7617A5}"/>
              </a:ext>
            </a:extLst>
          </p:cNvPr>
          <p:cNvCxnSpPr>
            <a:cxnSpLocks/>
          </p:cNvCxnSpPr>
          <p:nvPr/>
        </p:nvCxnSpPr>
        <p:spPr>
          <a:xfrm>
            <a:off x="5682139" y="2194404"/>
            <a:ext cx="3023497" cy="0"/>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10CC703-C035-0D41-8417-3E014C2164D6}"/>
              </a:ext>
            </a:extLst>
          </p:cNvPr>
          <p:cNvSpPr txBox="1"/>
          <p:nvPr/>
        </p:nvSpPr>
        <p:spPr>
          <a:xfrm>
            <a:off x="3236970" y="2174296"/>
            <a:ext cx="1893757" cy="338554"/>
          </a:xfrm>
          <a:prstGeom prst="rect">
            <a:avLst/>
          </a:prstGeom>
          <a:noFill/>
        </p:spPr>
        <p:txBody>
          <a:bodyPr wrap="square" rtlCol="0">
            <a:spAutoFit/>
          </a:bodyPr>
          <a:lstStyle/>
          <a:p>
            <a:r>
              <a:rPr lang="en-US" sz="1600" dirty="0"/>
              <a:t>Key range of node1</a:t>
            </a:r>
          </a:p>
        </p:txBody>
      </p:sp>
      <p:sp>
        <p:nvSpPr>
          <p:cNvPr id="63" name="TextBox 62">
            <a:extLst>
              <a:ext uri="{FF2B5EF4-FFF2-40B4-BE49-F238E27FC236}">
                <a16:creationId xmlns:a16="http://schemas.microsoft.com/office/drawing/2014/main" id="{F899334F-FAB7-5145-A58D-A9073780364C}"/>
              </a:ext>
            </a:extLst>
          </p:cNvPr>
          <p:cNvSpPr txBox="1"/>
          <p:nvPr/>
        </p:nvSpPr>
        <p:spPr>
          <a:xfrm>
            <a:off x="6213242" y="2174296"/>
            <a:ext cx="1893757" cy="338554"/>
          </a:xfrm>
          <a:prstGeom prst="rect">
            <a:avLst/>
          </a:prstGeom>
          <a:noFill/>
        </p:spPr>
        <p:txBody>
          <a:bodyPr wrap="square" rtlCol="0">
            <a:spAutoFit/>
          </a:bodyPr>
          <a:lstStyle/>
          <a:p>
            <a:r>
              <a:rPr lang="en-US" sz="1600" dirty="0"/>
              <a:t>Key range of node2</a:t>
            </a:r>
          </a:p>
        </p:txBody>
      </p:sp>
      <p:sp>
        <p:nvSpPr>
          <p:cNvPr id="3" name="TextBox 2">
            <a:extLst>
              <a:ext uri="{FF2B5EF4-FFF2-40B4-BE49-F238E27FC236}">
                <a16:creationId xmlns:a16="http://schemas.microsoft.com/office/drawing/2014/main" id="{75B595D4-F30A-2148-9FA4-6987276B1BB6}"/>
              </a:ext>
            </a:extLst>
          </p:cNvPr>
          <p:cNvSpPr txBox="1"/>
          <p:nvPr/>
        </p:nvSpPr>
        <p:spPr>
          <a:xfrm>
            <a:off x="3869546" y="4767693"/>
            <a:ext cx="1184042"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Data Node</a:t>
            </a:r>
          </a:p>
        </p:txBody>
      </p:sp>
      <p:cxnSp>
        <p:nvCxnSpPr>
          <p:cNvPr id="57" name="Straight Arrow Connector 56">
            <a:extLst>
              <a:ext uri="{FF2B5EF4-FFF2-40B4-BE49-F238E27FC236}">
                <a16:creationId xmlns:a16="http://schemas.microsoft.com/office/drawing/2014/main" id="{2C6F2626-8374-5340-94C1-7AC3BCA2C088}"/>
              </a:ext>
            </a:extLst>
          </p:cNvPr>
          <p:cNvCxnSpPr>
            <a:cxnSpLocks/>
            <a:endCxn id="8" idx="2"/>
          </p:cNvCxnSpPr>
          <p:nvPr/>
        </p:nvCxnSpPr>
        <p:spPr>
          <a:xfrm flipH="1" flipV="1">
            <a:off x="3568891" y="3429001"/>
            <a:ext cx="619206" cy="13386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519DA6A-C4B2-744C-9B8C-0FB38EF0BA51}"/>
              </a:ext>
            </a:extLst>
          </p:cNvPr>
          <p:cNvCxnSpPr>
            <a:cxnSpLocks/>
            <a:endCxn id="12" idx="2"/>
          </p:cNvCxnSpPr>
          <p:nvPr/>
        </p:nvCxnSpPr>
        <p:spPr>
          <a:xfrm flipV="1">
            <a:off x="4605485" y="3429000"/>
            <a:ext cx="568912" cy="13386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7ED4A978-AE42-E741-829B-41DFDF0147D8}"/>
              </a:ext>
            </a:extLst>
          </p:cNvPr>
          <p:cNvGrpSpPr/>
          <p:nvPr/>
        </p:nvGrpSpPr>
        <p:grpSpPr>
          <a:xfrm>
            <a:off x="9441540" y="1394418"/>
            <a:ext cx="1856265" cy="484766"/>
            <a:chOff x="6675354" y="5189684"/>
            <a:chExt cx="1856265" cy="484766"/>
          </a:xfrm>
        </p:grpSpPr>
        <p:pic>
          <p:nvPicPr>
            <p:cNvPr id="70" name="Graphic 69" descr="SVG &gt; decor golden anchor - Free SVG Image &amp; Icon. | SVG Silh">
              <a:extLst>
                <a:ext uri="{FF2B5EF4-FFF2-40B4-BE49-F238E27FC236}">
                  <a16:creationId xmlns:a16="http://schemas.microsoft.com/office/drawing/2014/main" id="{DABC5302-99BA-7241-8404-A4DC547A518C}"/>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6675354" y="5189684"/>
              <a:ext cx="484766" cy="484766"/>
            </a:xfrm>
            <a:prstGeom prst="rect">
              <a:avLst/>
            </a:prstGeom>
          </p:spPr>
        </p:pic>
        <p:sp>
          <p:nvSpPr>
            <p:cNvPr id="71" name="TextBox 70">
              <a:extLst>
                <a:ext uri="{FF2B5EF4-FFF2-40B4-BE49-F238E27FC236}">
                  <a16:creationId xmlns:a16="http://schemas.microsoft.com/office/drawing/2014/main" id="{C3A3D414-67A2-E94D-8668-FE522B61455A}"/>
                </a:ext>
              </a:extLst>
            </p:cNvPr>
            <p:cNvSpPr txBox="1"/>
            <p:nvPr/>
          </p:nvSpPr>
          <p:spPr>
            <a:xfrm>
              <a:off x="7081139" y="5247401"/>
              <a:ext cx="1450480" cy="369332"/>
            </a:xfrm>
            <a:prstGeom prst="rect">
              <a:avLst/>
            </a:prstGeom>
            <a:noFill/>
          </p:spPr>
          <p:txBody>
            <a:bodyPr wrap="square" rtlCol="0">
              <a:spAutoFit/>
            </a:bodyPr>
            <a:lstStyle/>
            <a:p>
              <a:r>
                <a:rPr lang="en-US" dirty="0"/>
                <a:t>= Anchor Key</a:t>
              </a:r>
            </a:p>
          </p:txBody>
        </p:sp>
      </p:grpSp>
      <p:cxnSp>
        <p:nvCxnSpPr>
          <p:cNvPr id="74" name="Straight Connector 73">
            <a:extLst>
              <a:ext uri="{FF2B5EF4-FFF2-40B4-BE49-F238E27FC236}">
                <a16:creationId xmlns:a16="http://schemas.microsoft.com/office/drawing/2014/main" id="{1D4718AA-115B-5C45-B754-3FF4FC66207A}"/>
              </a:ext>
            </a:extLst>
          </p:cNvPr>
          <p:cNvCxnSpPr/>
          <p:nvPr/>
        </p:nvCxnSpPr>
        <p:spPr>
          <a:xfrm>
            <a:off x="2631400" y="1879184"/>
            <a:ext cx="0" cy="102227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63D0BAA-E1D2-3545-BD68-7628A64FB57F}"/>
              </a:ext>
            </a:extLst>
          </p:cNvPr>
          <p:cNvCxnSpPr/>
          <p:nvPr/>
        </p:nvCxnSpPr>
        <p:spPr>
          <a:xfrm>
            <a:off x="5682139" y="1879184"/>
            <a:ext cx="0" cy="102227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63688B5-8AF5-C04F-AB5F-675B8CD81EBC}"/>
              </a:ext>
            </a:extLst>
          </p:cNvPr>
          <p:cNvCxnSpPr/>
          <p:nvPr/>
        </p:nvCxnSpPr>
        <p:spPr>
          <a:xfrm>
            <a:off x="8693572" y="1879184"/>
            <a:ext cx="0" cy="102227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82" name="Audio 81">
            <a:hlinkClick r:id="" action="ppaction://media"/>
            <a:extLst>
              <a:ext uri="{FF2B5EF4-FFF2-40B4-BE49-F238E27FC236}">
                <a16:creationId xmlns:a16="http://schemas.microsoft.com/office/drawing/2014/main" id="{5BACD3F9-3D48-3248-9FBC-0431AB4B97B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623197992"/>
      </p:ext>
    </p:extLst>
  </p:cSld>
  <p:clrMapOvr>
    <a:masterClrMapping/>
  </p:clrMapOvr>
  <mc:AlternateContent xmlns:mc="http://schemas.openxmlformats.org/markup-compatibility/2006">
    <mc:Choice xmlns:p14="http://schemas.microsoft.com/office/powerpoint/2010/main" Requires="p14">
      <p:transition spd="slow" p14:dur="2000" advTm="22861"/>
    </mc:Choice>
    <mc:Fallback>
      <p:transition spd="slow" advTm="2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2"/>
                </p:tgtEl>
              </p:cMediaNode>
            </p:audio>
          </p:childTnLst>
        </p:cTn>
      </p:par>
    </p:tnLst>
    <p:bldLst>
      <p:bldP spid="62" grpId="0"/>
      <p:bldP spid="63"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829C3D2F-695E-BC4A-80CF-54413EC46A6A}"/>
              </a:ext>
            </a:extLst>
          </p:cNvPr>
          <p:cNvSpPr/>
          <p:nvPr/>
        </p:nvSpPr>
        <p:spPr>
          <a:xfrm>
            <a:off x="3220142" y="2294790"/>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t>
            </a:r>
          </a:p>
        </p:txBody>
      </p:sp>
      <p:sp>
        <p:nvSpPr>
          <p:cNvPr id="2" name="Title 1">
            <a:extLst>
              <a:ext uri="{FF2B5EF4-FFF2-40B4-BE49-F238E27FC236}">
                <a16:creationId xmlns:a16="http://schemas.microsoft.com/office/drawing/2014/main" id="{60620320-8BFA-1849-8943-505E9EC4F6CB}"/>
              </a:ext>
            </a:extLst>
          </p:cNvPr>
          <p:cNvSpPr>
            <a:spLocks noGrp="1"/>
          </p:cNvSpPr>
          <p:nvPr>
            <p:ph type="title"/>
          </p:nvPr>
        </p:nvSpPr>
        <p:spPr/>
        <p:txBody>
          <a:bodyPr/>
          <a:lstStyle/>
          <a:p>
            <a:r>
              <a:rPr lang="en-US" dirty="0"/>
              <a:t>Search Layer</a:t>
            </a:r>
          </a:p>
        </p:txBody>
      </p:sp>
      <p:sp>
        <p:nvSpPr>
          <p:cNvPr id="4" name="Slide Number Placeholder 3">
            <a:extLst>
              <a:ext uri="{FF2B5EF4-FFF2-40B4-BE49-F238E27FC236}">
                <a16:creationId xmlns:a16="http://schemas.microsoft.com/office/drawing/2014/main" id="{307D3C9D-A27D-AA4B-9D03-2411FC1A915A}"/>
              </a:ext>
            </a:extLst>
          </p:cNvPr>
          <p:cNvSpPr>
            <a:spLocks noGrp="1"/>
          </p:cNvSpPr>
          <p:nvPr>
            <p:ph type="sldNum" sz="quarter" idx="12"/>
          </p:nvPr>
        </p:nvSpPr>
        <p:spPr/>
        <p:txBody>
          <a:bodyPr/>
          <a:lstStyle/>
          <a:p>
            <a:fld id="{C70DD583-F2C9-1147-B75C-1EF3C99A69B1}" type="slidenum">
              <a:rPr lang="en-US" smtClean="0"/>
              <a:t>13</a:t>
            </a:fld>
            <a:endParaRPr lang="en-US"/>
          </a:p>
        </p:txBody>
      </p:sp>
      <p:grpSp>
        <p:nvGrpSpPr>
          <p:cNvPr id="5" name="Group 4">
            <a:extLst>
              <a:ext uri="{FF2B5EF4-FFF2-40B4-BE49-F238E27FC236}">
                <a16:creationId xmlns:a16="http://schemas.microsoft.com/office/drawing/2014/main" id="{85EECF43-AD47-9548-A336-B365E2040401}"/>
              </a:ext>
            </a:extLst>
          </p:cNvPr>
          <p:cNvGrpSpPr/>
          <p:nvPr/>
        </p:nvGrpSpPr>
        <p:grpSpPr>
          <a:xfrm>
            <a:off x="1873038" y="4542773"/>
            <a:ext cx="8445923" cy="2178702"/>
            <a:chOff x="1608992" y="2316462"/>
            <a:chExt cx="8445923" cy="2178702"/>
          </a:xfrm>
        </p:grpSpPr>
        <p:grpSp>
          <p:nvGrpSpPr>
            <p:cNvPr id="6" name="Group 5">
              <a:extLst>
                <a:ext uri="{FF2B5EF4-FFF2-40B4-BE49-F238E27FC236}">
                  <a16:creationId xmlns:a16="http://schemas.microsoft.com/office/drawing/2014/main" id="{1E7A47D3-B8DB-5840-8A4C-9F152BABD8CA}"/>
                </a:ext>
              </a:extLst>
            </p:cNvPr>
            <p:cNvGrpSpPr/>
            <p:nvPr/>
          </p:nvGrpSpPr>
          <p:grpSpPr>
            <a:xfrm>
              <a:off x="1608992" y="2435468"/>
              <a:ext cx="2391508" cy="527539"/>
              <a:chOff x="1608992" y="2435469"/>
              <a:chExt cx="1951893" cy="395654"/>
            </a:xfrm>
          </p:grpSpPr>
          <p:sp>
            <p:nvSpPr>
              <p:cNvPr id="38" name="Rectangle 37">
                <a:extLst>
                  <a:ext uri="{FF2B5EF4-FFF2-40B4-BE49-F238E27FC236}">
                    <a16:creationId xmlns:a16="http://schemas.microsoft.com/office/drawing/2014/main" id="{B8F71DC1-4F23-354D-B56C-DB47249B2995}"/>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50C7480C-1978-BE40-AC0C-865819D3E31F}"/>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EAABF722-8307-854B-B513-F49523A841B1}"/>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B9CFA377-EB60-BE42-A583-C188DD0205B4}"/>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1C0920B9-1CD7-1845-911D-27206699F9C5}"/>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4FA598A-D454-A443-B533-213A3E0EB4DB}"/>
                </a:ext>
              </a:extLst>
            </p:cNvPr>
            <p:cNvGrpSpPr/>
            <p:nvPr/>
          </p:nvGrpSpPr>
          <p:grpSpPr>
            <a:xfrm>
              <a:off x="4636476" y="2435467"/>
              <a:ext cx="2391508" cy="527539"/>
              <a:chOff x="1608992" y="2435469"/>
              <a:chExt cx="1951893" cy="395654"/>
            </a:xfrm>
          </p:grpSpPr>
          <p:sp>
            <p:nvSpPr>
              <p:cNvPr id="33" name="Rectangle 32">
                <a:extLst>
                  <a:ext uri="{FF2B5EF4-FFF2-40B4-BE49-F238E27FC236}">
                    <a16:creationId xmlns:a16="http://schemas.microsoft.com/office/drawing/2014/main" id="{EF799952-2310-414D-B951-FE9D3A7152E0}"/>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254593C5-9118-614C-9BC4-EB62A319030A}"/>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B085AAA4-D53B-794A-979A-49BB754C13D2}"/>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2366D1F6-FD12-8F49-A9FC-6799CA221BC7}"/>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0C6E369A-096F-AA44-84B0-094B69E42C0D}"/>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416F5163-3B9D-354A-BDDF-290206378A1C}"/>
                </a:ext>
              </a:extLst>
            </p:cNvPr>
            <p:cNvGrpSpPr/>
            <p:nvPr/>
          </p:nvGrpSpPr>
          <p:grpSpPr>
            <a:xfrm>
              <a:off x="7663407" y="2435462"/>
              <a:ext cx="2391508" cy="527539"/>
              <a:chOff x="1608992" y="2435469"/>
              <a:chExt cx="1951893" cy="395654"/>
            </a:xfrm>
          </p:grpSpPr>
          <p:sp>
            <p:nvSpPr>
              <p:cNvPr id="28" name="Rectangle 27">
                <a:extLst>
                  <a:ext uri="{FF2B5EF4-FFF2-40B4-BE49-F238E27FC236}">
                    <a16:creationId xmlns:a16="http://schemas.microsoft.com/office/drawing/2014/main" id="{953D8F66-C100-C344-A87F-524EDFD41487}"/>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86F4C868-05B8-814B-A9E1-8AF4592DA319}"/>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5EC46805-8311-0244-AE83-8CF50BEBD76F}"/>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59776CFE-DFC2-E64E-957F-614212AADC03}"/>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3D4039D1-50C1-1243-AB6D-FF95228B58B9}"/>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58B613FD-3BDA-4C4D-8EDD-3BFA4E050D7E}"/>
                </a:ext>
              </a:extLst>
            </p:cNvPr>
            <p:cNvCxnSpPr>
              <a:stCxn id="42" idx="3"/>
              <a:endCxn id="33" idx="1"/>
            </p:cNvCxnSpPr>
            <p:nvPr/>
          </p:nvCxnSpPr>
          <p:spPr>
            <a:xfrm flipV="1">
              <a:off x="4000500" y="2699237"/>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C220DEF-B342-DE4E-BD5D-BDE8DB5F64C9}"/>
                </a:ext>
              </a:extLst>
            </p:cNvPr>
            <p:cNvCxnSpPr/>
            <p:nvPr/>
          </p:nvCxnSpPr>
          <p:spPr>
            <a:xfrm flipV="1">
              <a:off x="7027431" y="2699232"/>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4ABAF70-97F4-A943-A76E-D44F2BE5C6F4}"/>
                </a:ext>
              </a:extLst>
            </p:cNvPr>
            <p:cNvCxnSpPr>
              <a:cxnSpLocks/>
            </p:cNvCxnSpPr>
            <p:nvPr/>
          </p:nvCxnSpPr>
          <p:spPr>
            <a:xfrm flipH="1">
              <a:off x="2366852" y="296300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3AD033-BF5B-1E45-86B4-A27D469453E1}"/>
                </a:ext>
              </a:extLst>
            </p:cNvPr>
            <p:cNvSpPr txBox="1"/>
            <p:nvPr/>
          </p:nvSpPr>
          <p:spPr>
            <a:xfrm>
              <a:off x="2195185" y="3286036"/>
              <a:ext cx="281354" cy="1200329"/>
            </a:xfrm>
            <a:prstGeom prst="rect">
              <a:avLst/>
            </a:prstGeom>
            <a:noFill/>
          </p:spPr>
          <p:txBody>
            <a:bodyPr wrap="square" rtlCol="0">
              <a:spAutoFit/>
            </a:bodyPr>
            <a:lstStyle/>
            <a:p>
              <a:r>
                <a:rPr lang="en-US" sz="2400" dirty="0"/>
                <a:t>A</a:t>
              </a:r>
            </a:p>
            <a:p>
              <a:r>
                <a:rPr lang="en-US" sz="2400" dirty="0"/>
                <a:t>A</a:t>
              </a:r>
            </a:p>
            <a:p>
              <a:r>
                <a:rPr lang="en-US" sz="2400" dirty="0"/>
                <a:t>A</a:t>
              </a:r>
            </a:p>
          </p:txBody>
        </p:sp>
        <p:cxnSp>
          <p:nvCxnSpPr>
            <p:cNvPr id="13" name="Straight Arrow Connector 12">
              <a:extLst>
                <a:ext uri="{FF2B5EF4-FFF2-40B4-BE49-F238E27FC236}">
                  <a16:creationId xmlns:a16="http://schemas.microsoft.com/office/drawing/2014/main" id="{512D6855-33D0-5840-AF30-B742A31D06E5}"/>
                </a:ext>
              </a:extLst>
            </p:cNvPr>
            <p:cNvCxnSpPr>
              <a:cxnSpLocks/>
            </p:cNvCxnSpPr>
            <p:nvPr/>
          </p:nvCxnSpPr>
          <p:spPr>
            <a:xfrm flipH="1">
              <a:off x="2831745" y="296300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A680EC-8891-594B-B261-BE34D8D2C0DD}"/>
                </a:ext>
              </a:extLst>
            </p:cNvPr>
            <p:cNvSpPr txBox="1"/>
            <p:nvPr/>
          </p:nvSpPr>
          <p:spPr>
            <a:xfrm>
              <a:off x="2660078" y="3286036"/>
              <a:ext cx="281354" cy="1200329"/>
            </a:xfrm>
            <a:prstGeom prst="rect">
              <a:avLst/>
            </a:prstGeom>
            <a:noFill/>
          </p:spPr>
          <p:txBody>
            <a:bodyPr wrap="square" rtlCol="0">
              <a:spAutoFit/>
            </a:bodyPr>
            <a:lstStyle/>
            <a:p>
              <a:r>
                <a:rPr lang="en-US" sz="2400" dirty="0"/>
                <a:t>A</a:t>
              </a:r>
            </a:p>
            <a:p>
              <a:r>
                <a:rPr lang="en-US" sz="2400" dirty="0"/>
                <a:t>A</a:t>
              </a:r>
            </a:p>
            <a:p>
              <a:r>
                <a:rPr lang="en-US" sz="2400" dirty="0"/>
                <a:t>B</a:t>
              </a:r>
            </a:p>
          </p:txBody>
        </p:sp>
        <p:cxnSp>
          <p:nvCxnSpPr>
            <p:cNvPr id="15" name="Straight Arrow Connector 14">
              <a:extLst>
                <a:ext uri="{FF2B5EF4-FFF2-40B4-BE49-F238E27FC236}">
                  <a16:creationId xmlns:a16="http://schemas.microsoft.com/office/drawing/2014/main" id="{127690E0-2421-A24C-BE2A-EC07824152DC}"/>
                </a:ext>
              </a:extLst>
            </p:cNvPr>
            <p:cNvCxnSpPr>
              <a:cxnSpLocks/>
            </p:cNvCxnSpPr>
            <p:nvPr/>
          </p:nvCxnSpPr>
          <p:spPr>
            <a:xfrm flipH="1">
              <a:off x="5386601" y="296300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DC650FB-E3AF-2545-8050-471294CED2C6}"/>
                </a:ext>
              </a:extLst>
            </p:cNvPr>
            <p:cNvSpPr txBox="1"/>
            <p:nvPr/>
          </p:nvSpPr>
          <p:spPr>
            <a:xfrm>
              <a:off x="5214934" y="3286036"/>
              <a:ext cx="281354" cy="1200329"/>
            </a:xfrm>
            <a:prstGeom prst="rect">
              <a:avLst/>
            </a:prstGeom>
            <a:noFill/>
          </p:spPr>
          <p:txBody>
            <a:bodyPr wrap="square" rtlCol="0">
              <a:spAutoFit/>
            </a:bodyPr>
            <a:lstStyle/>
            <a:p>
              <a:r>
                <a:rPr lang="en-US" sz="2400" dirty="0"/>
                <a:t>A</a:t>
              </a:r>
            </a:p>
            <a:p>
              <a:r>
                <a:rPr lang="en-US" sz="2400" dirty="0"/>
                <a:t>A</a:t>
              </a:r>
            </a:p>
            <a:p>
              <a:r>
                <a:rPr lang="en-US" sz="2400" dirty="0"/>
                <a:t>C</a:t>
              </a:r>
            </a:p>
          </p:txBody>
        </p:sp>
        <p:cxnSp>
          <p:nvCxnSpPr>
            <p:cNvPr id="17" name="Straight Arrow Connector 16">
              <a:extLst>
                <a:ext uri="{FF2B5EF4-FFF2-40B4-BE49-F238E27FC236}">
                  <a16:creationId xmlns:a16="http://schemas.microsoft.com/office/drawing/2014/main" id="{27AD2AC0-F45A-9743-BA66-1651AB6CCD0C}"/>
                </a:ext>
              </a:extLst>
            </p:cNvPr>
            <p:cNvCxnSpPr>
              <a:cxnSpLocks/>
            </p:cNvCxnSpPr>
            <p:nvPr/>
          </p:nvCxnSpPr>
          <p:spPr>
            <a:xfrm flipH="1">
              <a:off x="5851217" y="296300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92D683E-C2C5-214B-BEFC-85AB0CBF60F2}"/>
                </a:ext>
              </a:extLst>
            </p:cNvPr>
            <p:cNvSpPr txBox="1"/>
            <p:nvPr/>
          </p:nvSpPr>
          <p:spPr>
            <a:xfrm>
              <a:off x="5679550" y="3286036"/>
              <a:ext cx="281354" cy="1200329"/>
            </a:xfrm>
            <a:prstGeom prst="rect">
              <a:avLst/>
            </a:prstGeom>
            <a:noFill/>
          </p:spPr>
          <p:txBody>
            <a:bodyPr wrap="square" rtlCol="0">
              <a:spAutoFit/>
            </a:bodyPr>
            <a:lstStyle/>
            <a:p>
              <a:r>
                <a:rPr lang="en-US" sz="2400" dirty="0"/>
                <a:t>B</a:t>
              </a:r>
            </a:p>
            <a:p>
              <a:r>
                <a:rPr lang="en-US" sz="2400" dirty="0"/>
                <a:t>A</a:t>
              </a:r>
            </a:p>
            <a:p>
              <a:r>
                <a:rPr lang="en-US" sz="2400" dirty="0"/>
                <a:t>A</a:t>
              </a:r>
            </a:p>
          </p:txBody>
        </p:sp>
        <p:cxnSp>
          <p:nvCxnSpPr>
            <p:cNvPr id="19" name="Straight Arrow Connector 18">
              <a:extLst>
                <a:ext uri="{FF2B5EF4-FFF2-40B4-BE49-F238E27FC236}">
                  <a16:creationId xmlns:a16="http://schemas.microsoft.com/office/drawing/2014/main" id="{ED282F24-1F6F-634D-B82E-221811D00B50}"/>
                </a:ext>
              </a:extLst>
            </p:cNvPr>
            <p:cNvCxnSpPr>
              <a:cxnSpLocks/>
            </p:cNvCxnSpPr>
            <p:nvPr/>
          </p:nvCxnSpPr>
          <p:spPr>
            <a:xfrm flipH="1">
              <a:off x="8410098" y="2971800"/>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7059644-E7D0-B448-A868-7DFD050C0BDD}"/>
                </a:ext>
              </a:extLst>
            </p:cNvPr>
            <p:cNvSpPr txBox="1"/>
            <p:nvPr/>
          </p:nvSpPr>
          <p:spPr>
            <a:xfrm>
              <a:off x="8238431" y="3294835"/>
              <a:ext cx="281354" cy="1200329"/>
            </a:xfrm>
            <a:prstGeom prst="rect">
              <a:avLst/>
            </a:prstGeom>
            <a:noFill/>
          </p:spPr>
          <p:txBody>
            <a:bodyPr wrap="square" rtlCol="0">
              <a:spAutoFit/>
            </a:bodyPr>
            <a:lstStyle/>
            <a:p>
              <a:r>
                <a:rPr lang="en-US" sz="2400" dirty="0"/>
                <a:t>B</a:t>
              </a:r>
            </a:p>
            <a:p>
              <a:r>
                <a:rPr lang="en-US" sz="2400" dirty="0"/>
                <a:t>B</a:t>
              </a:r>
              <a:br>
                <a:rPr lang="en-US" sz="2400" dirty="0"/>
              </a:br>
              <a:r>
                <a:rPr lang="en-US" sz="2400" dirty="0"/>
                <a:t>B</a:t>
              </a:r>
            </a:p>
          </p:txBody>
        </p:sp>
        <p:cxnSp>
          <p:nvCxnSpPr>
            <p:cNvPr id="21" name="Straight Arrow Connector 20">
              <a:extLst>
                <a:ext uri="{FF2B5EF4-FFF2-40B4-BE49-F238E27FC236}">
                  <a16:creationId xmlns:a16="http://schemas.microsoft.com/office/drawing/2014/main" id="{B68DB0ED-ACC9-D243-9C5A-681A228F764A}"/>
                </a:ext>
              </a:extLst>
            </p:cNvPr>
            <p:cNvCxnSpPr>
              <a:cxnSpLocks/>
            </p:cNvCxnSpPr>
            <p:nvPr/>
          </p:nvCxnSpPr>
          <p:spPr>
            <a:xfrm flipH="1">
              <a:off x="8876017" y="2971800"/>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687FD5-FC8A-164F-ACFA-7BBED7D7E538}"/>
                </a:ext>
              </a:extLst>
            </p:cNvPr>
            <p:cNvSpPr txBox="1"/>
            <p:nvPr/>
          </p:nvSpPr>
          <p:spPr>
            <a:xfrm>
              <a:off x="8704350" y="3294835"/>
              <a:ext cx="281354" cy="1200329"/>
            </a:xfrm>
            <a:prstGeom prst="rect">
              <a:avLst/>
            </a:prstGeom>
            <a:noFill/>
          </p:spPr>
          <p:txBody>
            <a:bodyPr wrap="square" rtlCol="0">
              <a:spAutoFit/>
            </a:bodyPr>
            <a:lstStyle/>
            <a:p>
              <a:r>
                <a:rPr lang="en-US" sz="2400" dirty="0"/>
                <a:t>B</a:t>
              </a:r>
            </a:p>
            <a:p>
              <a:r>
                <a:rPr lang="en-US" sz="2400" dirty="0"/>
                <a:t>B</a:t>
              </a:r>
            </a:p>
            <a:p>
              <a:r>
                <a:rPr lang="en-US" sz="2400" dirty="0"/>
                <a:t>C</a:t>
              </a:r>
            </a:p>
          </p:txBody>
        </p:sp>
        <p:cxnSp>
          <p:nvCxnSpPr>
            <p:cNvPr id="23" name="Straight Arrow Connector 22">
              <a:extLst>
                <a:ext uri="{FF2B5EF4-FFF2-40B4-BE49-F238E27FC236}">
                  <a16:creationId xmlns:a16="http://schemas.microsoft.com/office/drawing/2014/main" id="{CB9A831E-299D-FD46-8B00-A95243C66F30}"/>
                </a:ext>
              </a:extLst>
            </p:cNvPr>
            <p:cNvCxnSpPr>
              <a:cxnSpLocks/>
            </p:cNvCxnSpPr>
            <p:nvPr/>
          </p:nvCxnSpPr>
          <p:spPr>
            <a:xfrm flipH="1">
              <a:off x="9341658" y="2971800"/>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092A29B-8D81-9244-AF72-F5CF9BA825B4}"/>
                </a:ext>
              </a:extLst>
            </p:cNvPr>
            <p:cNvSpPr txBox="1"/>
            <p:nvPr/>
          </p:nvSpPr>
          <p:spPr>
            <a:xfrm>
              <a:off x="9169991" y="3294835"/>
              <a:ext cx="281354" cy="1200329"/>
            </a:xfrm>
            <a:prstGeom prst="rect">
              <a:avLst/>
            </a:prstGeom>
            <a:noFill/>
          </p:spPr>
          <p:txBody>
            <a:bodyPr wrap="square" rtlCol="0">
              <a:spAutoFit/>
            </a:bodyPr>
            <a:lstStyle/>
            <a:p>
              <a:r>
                <a:rPr lang="en-US" sz="2400" dirty="0"/>
                <a:t>B</a:t>
              </a:r>
            </a:p>
            <a:p>
              <a:r>
                <a:rPr lang="en-US" sz="2400" dirty="0"/>
                <a:t>B</a:t>
              </a:r>
            </a:p>
            <a:p>
              <a:r>
                <a:rPr lang="en-US" sz="2400" dirty="0"/>
                <a:t>D</a:t>
              </a:r>
            </a:p>
          </p:txBody>
        </p:sp>
        <p:pic>
          <p:nvPicPr>
            <p:cNvPr id="25" name="Graphic 24" descr="SVG &gt; decor golden anchor - Free SVG Image &amp; Icon. | SVG Silh">
              <a:extLst>
                <a:ext uri="{FF2B5EF4-FFF2-40B4-BE49-F238E27FC236}">
                  <a16:creationId xmlns:a16="http://schemas.microsoft.com/office/drawing/2014/main" id="{0C90D10D-C707-1B4A-BA25-029619119BB4}"/>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flipH="1">
              <a:off x="1977182" y="2316463"/>
              <a:ext cx="765537" cy="765537"/>
            </a:xfrm>
            <a:prstGeom prst="rect">
              <a:avLst/>
            </a:prstGeom>
          </p:spPr>
        </p:pic>
        <p:pic>
          <p:nvPicPr>
            <p:cNvPr id="26" name="Graphic 25" descr="SVG &gt; decor golden anchor - Free SVG Image &amp; Icon. | SVG Silh">
              <a:extLst>
                <a:ext uri="{FF2B5EF4-FFF2-40B4-BE49-F238E27FC236}">
                  <a16:creationId xmlns:a16="http://schemas.microsoft.com/office/drawing/2014/main" id="{C01C9B6A-5EAC-7146-B80E-C55F2EB2A864}"/>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flipH="1">
              <a:off x="5006104" y="2316462"/>
              <a:ext cx="765537" cy="765537"/>
            </a:xfrm>
            <a:prstGeom prst="rect">
              <a:avLst/>
            </a:prstGeom>
          </p:spPr>
        </p:pic>
        <p:pic>
          <p:nvPicPr>
            <p:cNvPr id="27" name="Graphic 26" descr="SVG &gt; decor golden anchor - Free SVG Image &amp; Icon. | SVG Silh">
              <a:extLst>
                <a:ext uri="{FF2B5EF4-FFF2-40B4-BE49-F238E27FC236}">
                  <a16:creationId xmlns:a16="http://schemas.microsoft.com/office/drawing/2014/main" id="{B8D237D4-6ACC-AA4E-A04F-0868F38EECEA}"/>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flipH="1">
              <a:off x="8037955" y="2316462"/>
              <a:ext cx="765537" cy="765537"/>
            </a:xfrm>
            <a:prstGeom prst="rect">
              <a:avLst/>
            </a:prstGeom>
          </p:spPr>
        </p:pic>
      </p:grpSp>
      <p:cxnSp>
        <p:nvCxnSpPr>
          <p:cNvPr id="56" name="Straight Arrow Connector 55">
            <a:extLst>
              <a:ext uri="{FF2B5EF4-FFF2-40B4-BE49-F238E27FC236}">
                <a16:creationId xmlns:a16="http://schemas.microsoft.com/office/drawing/2014/main" id="{35F18690-4BF3-6043-A4AA-9D9344D6E668}"/>
              </a:ext>
            </a:extLst>
          </p:cNvPr>
          <p:cNvCxnSpPr>
            <a:cxnSpLocks/>
            <a:stCxn id="99" idx="3"/>
            <a:endCxn id="45" idx="7"/>
          </p:cNvCxnSpPr>
          <p:nvPr/>
        </p:nvCxnSpPr>
        <p:spPr>
          <a:xfrm flipH="1">
            <a:off x="3998790" y="1655774"/>
            <a:ext cx="1714370" cy="704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D1960A14-3F52-B642-8DA1-FD72239FD300}"/>
              </a:ext>
            </a:extLst>
          </p:cNvPr>
          <p:cNvSpPr/>
          <p:nvPr/>
        </p:nvSpPr>
        <p:spPr>
          <a:xfrm>
            <a:off x="2473722" y="3210117"/>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a:t>
            </a:r>
          </a:p>
        </p:txBody>
      </p:sp>
      <p:sp>
        <p:nvSpPr>
          <p:cNvPr id="80" name="Oval 79">
            <a:extLst>
              <a:ext uri="{FF2B5EF4-FFF2-40B4-BE49-F238E27FC236}">
                <a16:creationId xmlns:a16="http://schemas.microsoft.com/office/drawing/2014/main" id="{895B6C55-4C40-B645-A9E4-FDDD608DE0EE}"/>
              </a:ext>
            </a:extLst>
          </p:cNvPr>
          <p:cNvSpPr/>
          <p:nvPr/>
        </p:nvSpPr>
        <p:spPr>
          <a:xfrm>
            <a:off x="4564997" y="3204795"/>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a:t>
            </a:r>
          </a:p>
        </p:txBody>
      </p:sp>
      <p:cxnSp>
        <p:nvCxnSpPr>
          <p:cNvPr id="82" name="Straight Arrow Connector 81">
            <a:extLst>
              <a:ext uri="{FF2B5EF4-FFF2-40B4-BE49-F238E27FC236}">
                <a16:creationId xmlns:a16="http://schemas.microsoft.com/office/drawing/2014/main" id="{BACC62F7-311E-EC49-862B-4B5B930A3330}"/>
              </a:ext>
            </a:extLst>
          </p:cNvPr>
          <p:cNvCxnSpPr>
            <a:stCxn id="45" idx="3"/>
            <a:endCxn id="79" idx="0"/>
          </p:cNvCxnSpPr>
          <p:nvPr/>
        </p:nvCxnSpPr>
        <p:spPr>
          <a:xfrm flipH="1">
            <a:off x="2929844" y="2677531"/>
            <a:ext cx="423893" cy="532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612304E-CA3E-4346-9078-9509D0B4EE56}"/>
              </a:ext>
            </a:extLst>
          </p:cNvPr>
          <p:cNvCxnSpPr>
            <a:stCxn id="79" idx="3"/>
            <a:endCxn id="38" idx="0"/>
          </p:cNvCxnSpPr>
          <p:nvPr/>
        </p:nvCxnSpPr>
        <p:spPr>
          <a:xfrm flipH="1">
            <a:off x="2115421" y="3592858"/>
            <a:ext cx="491896" cy="1068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13048B-303A-334C-B808-5EE265CDCC03}"/>
              </a:ext>
            </a:extLst>
          </p:cNvPr>
          <p:cNvCxnSpPr>
            <a:stCxn id="45" idx="5"/>
            <a:endCxn id="80" idx="1"/>
          </p:cNvCxnSpPr>
          <p:nvPr/>
        </p:nvCxnSpPr>
        <p:spPr>
          <a:xfrm>
            <a:off x="3998790" y="2677531"/>
            <a:ext cx="699802" cy="592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5AAA514-1F73-7844-9E85-520C685693EB}"/>
              </a:ext>
            </a:extLst>
          </p:cNvPr>
          <p:cNvCxnSpPr>
            <a:stCxn id="80" idx="4"/>
            <a:endCxn id="33" idx="0"/>
          </p:cNvCxnSpPr>
          <p:nvPr/>
        </p:nvCxnSpPr>
        <p:spPr>
          <a:xfrm>
            <a:off x="5021119" y="3653204"/>
            <a:ext cx="121786" cy="1008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C894703E-C9F4-5D43-8D7A-84600864C04C}"/>
              </a:ext>
            </a:extLst>
          </p:cNvPr>
          <p:cNvSpPr/>
          <p:nvPr/>
        </p:nvSpPr>
        <p:spPr>
          <a:xfrm>
            <a:off x="7291477" y="229478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p>
        </p:txBody>
      </p:sp>
      <p:sp>
        <p:nvSpPr>
          <p:cNvPr id="92" name="Oval 91">
            <a:extLst>
              <a:ext uri="{FF2B5EF4-FFF2-40B4-BE49-F238E27FC236}">
                <a16:creationId xmlns:a16="http://schemas.microsoft.com/office/drawing/2014/main" id="{F4BD901A-8563-0544-B270-6036354D1E64}"/>
              </a:ext>
            </a:extLst>
          </p:cNvPr>
          <p:cNvSpPr/>
          <p:nvPr/>
        </p:nvSpPr>
        <p:spPr>
          <a:xfrm>
            <a:off x="7638080" y="3198748"/>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BB</a:t>
            </a:r>
          </a:p>
        </p:txBody>
      </p:sp>
      <p:sp>
        <p:nvSpPr>
          <p:cNvPr id="93" name="Oval 92">
            <a:extLst>
              <a:ext uri="{FF2B5EF4-FFF2-40B4-BE49-F238E27FC236}">
                <a16:creationId xmlns:a16="http://schemas.microsoft.com/office/drawing/2014/main" id="{C2193EB0-AC40-DD46-A35A-A646C534B4EB}"/>
              </a:ext>
            </a:extLst>
          </p:cNvPr>
          <p:cNvSpPr/>
          <p:nvPr/>
        </p:nvSpPr>
        <p:spPr>
          <a:xfrm>
            <a:off x="9862839" y="314444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CC</a:t>
            </a:r>
          </a:p>
        </p:txBody>
      </p:sp>
      <p:cxnSp>
        <p:nvCxnSpPr>
          <p:cNvPr id="94" name="Straight Arrow Connector 93">
            <a:extLst>
              <a:ext uri="{FF2B5EF4-FFF2-40B4-BE49-F238E27FC236}">
                <a16:creationId xmlns:a16="http://schemas.microsoft.com/office/drawing/2014/main" id="{43778B49-C2BF-564D-8296-3A8E986A7277}"/>
              </a:ext>
            </a:extLst>
          </p:cNvPr>
          <p:cNvCxnSpPr>
            <a:cxnSpLocks/>
            <a:stCxn id="91" idx="4"/>
            <a:endCxn id="92" idx="0"/>
          </p:cNvCxnSpPr>
          <p:nvPr/>
        </p:nvCxnSpPr>
        <p:spPr>
          <a:xfrm>
            <a:off x="7747599" y="2743198"/>
            <a:ext cx="346603" cy="45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7E4C807-A198-9547-8D64-4A5C8788AE55}"/>
              </a:ext>
            </a:extLst>
          </p:cNvPr>
          <p:cNvCxnSpPr>
            <a:stCxn id="91" idx="5"/>
            <a:endCxn id="93" idx="1"/>
          </p:cNvCxnSpPr>
          <p:nvPr/>
        </p:nvCxnSpPr>
        <p:spPr>
          <a:xfrm>
            <a:off x="8070125" y="2677530"/>
            <a:ext cx="1926309" cy="532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DC8DBC08-26FF-554E-B114-DFF4E59BD311}"/>
              </a:ext>
            </a:extLst>
          </p:cNvPr>
          <p:cNvSpPr/>
          <p:nvPr/>
        </p:nvSpPr>
        <p:spPr>
          <a:xfrm>
            <a:off x="5579565" y="1273033"/>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106" name="Straight Arrow Connector 105">
            <a:extLst>
              <a:ext uri="{FF2B5EF4-FFF2-40B4-BE49-F238E27FC236}">
                <a16:creationId xmlns:a16="http://schemas.microsoft.com/office/drawing/2014/main" id="{E0419FDA-FD8B-304F-9F98-6A23C67DD1FB}"/>
              </a:ext>
            </a:extLst>
          </p:cNvPr>
          <p:cNvCxnSpPr>
            <a:cxnSpLocks/>
            <a:stCxn id="99" idx="5"/>
            <a:endCxn id="91" idx="1"/>
          </p:cNvCxnSpPr>
          <p:nvPr/>
        </p:nvCxnSpPr>
        <p:spPr>
          <a:xfrm>
            <a:off x="6358213" y="1655774"/>
            <a:ext cx="1066859" cy="704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75396E5-DE5E-984B-A551-69CD9C0932D7}"/>
              </a:ext>
            </a:extLst>
          </p:cNvPr>
          <p:cNvCxnSpPr>
            <a:stCxn id="92" idx="4"/>
            <a:endCxn id="28" idx="0"/>
          </p:cNvCxnSpPr>
          <p:nvPr/>
        </p:nvCxnSpPr>
        <p:spPr>
          <a:xfrm>
            <a:off x="8094202" y="3647157"/>
            <a:ext cx="75634" cy="1014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A0202295-6B59-744A-922E-1232BC7B1D86}"/>
              </a:ext>
            </a:extLst>
          </p:cNvPr>
          <p:cNvGrpSpPr/>
          <p:nvPr/>
        </p:nvGrpSpPr>
        <p:grpSpPr>
          <a:xfrm>
            <a:off x="762641" y="4858401"/>
            <a:ext cx="735849" cy="134280"/>
            <a:chOff x="806708" y="2722417"/>
            <a:chExt cx="735849" cy="134280"/>
          </a:xfrm>
        </p:grpSpPr>
        <p:sp>
          <p:nvSpPr>
            <p:cNvPr id="121" name="Oval 120">
              <a:extLst>
                <a:ext uri="{FF2B5EF4-FFF2-40B4-BE49-F238E27FC236}">
                  <a16:creationId xmlns:a16="http://schemas.microsoft.com/office/drawing/2014/main" id="{41429F7D-D743-0242-954A-FB389ADD7116}"/>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7C45E0DE-C249-584A-8509-8244A3C674B4}"/>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B7285CB-CD64-2441-BBB0-ADFEDBD2E77C}"/>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9F05F6C0-0996-2249-BD49-824265BB6383}"/>
              </a:ext>
            </a:extLst>
          </p:cNvPr>
          <p:cNvGrpSpPr/>
          <p:nvPr/>
        </p:nvGrpSpPr>
        <p:grpSpPr>
          <a:xfrm>
            <a:off x="10886073" y="4791261"/>
            <a:ext cx="735849" cy="134280"/>
            <a:chOff x="806708" y="2722417"/>
            <a:chExt cx="735849" cy="134280"/>
          </a:xfrm>
        </p:grpSpPr>
        <p:sp>
          <p:nvSpPr>
            <p:cNvPr id="125" name="Oval 124">
              <a:extLst>
                <a:ext uri="{FF2B5EF4-FFF2-40B4-BE49-F238E27FC236}">
                  <a16:creationId xmlns:a16="http://schemas.microsoft.com/office/drawing/2014/main" id="{78728F30-886C-694F-8A9A-5E29AFBCA131}"/>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2B9C9CC-A9CE-5741-90AA-6FC0D67545C2}"/>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FF79CCCF-C48E-C442-9159-72CF3E48F7A4}"/>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Left Brace 2">
            <a:extLst>
              <a:ext uri="{FF2B5EF4-FFF2-40B4-BE49-F238E27FC236}">
                <a16:creationId xmlns:a16="http://schemas.microsoft.com/office/drawing/2014/main" id="{92E46D26-8B64-4C4A-8A5F-B46549D657D7}"/>
              </a:ext>
            </a:extLst>
          </p:cNvPr>
          <p:cNvSpPr/>
          <p:nvPr/>
        </p:nvSpPr>
        <p:spPr>
          <a:xfrm>
            <a:off x="1622612" y="1273033"/>
            <a:ext cx="349623" cy="3388740"/>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AE4CFD66-0B33-BD48-9CA0-154BC08D9B27}"/>
              </a:ext>
            </a:extLst>
          </p:cNvPr>
          <p:cNvSpPr txBox="1"/>
          <p:nvPr/>
        </p:nvSpPr>
        <p:spPr>
          <a:xfrm>
            <a:off x="224118" y="2775117"/>
            <a:ext cx="1398494" cy="369332"/>
          </a:xfrm>
          <a:prstGeom prst="rect">
            <a:avLst/>
          </a:prstGeom>
          <a:noFill/>
        </p:spPr>
        <p:txBody>
          <a:bodyPr wrap="square" rtlCol="0">
            <a:spAutoFit/>
          </a:bodyPr>
          <a:lstStyle/>
          <a:p>
            <a:r>
              <a:rPr lang="en-US" dirty="0"/>
              <a:t>Search Layer</a:t>
            </a:r>
          </a:p>
        </p:txBody>
      </p:sp>
      <p:pic>
        <p:nvPicPr>
          <p:cNvPr id="46" name="Audio 45">
            <a:hlinkClick r:id="" action="ppaction://media"/>
            <a:extLst>
              <a:ext uri="{FF2B5EF4-FFF2-40B4-BE49-F238E27FC236}">
                <a16:creationId xmlns:a16="http://schemas.microsoft.com/office/drawing/2014/main" id="{4787A83F-34E3-C64A-A7AA-C429C0683F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2031481"/>
      </p:ext>
    </p:extLst>
  </p:cSld>
  <p:clrMapOvr>
    <a:masterClrMapping/>
  </p:clrMapOvr>
  <mc:AlternateContent xmlns:mc="http://schemas.openxmlformats.org/markup-compatibility/2006">
    <mc:Choice xmlns:p14="http://schemas.microsoft.com/office/powerpoint/2010/main" Requires="p14">
      <p:transition spd="slow" p14:dur="2000" advTm="14412"/>
    </mc:Choice>
    <mc:Fallback>
      <p:transition spd="slow" advTm="1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32853F50-A666-4B49-A57B-987E3F158994}"/>
              </a:ext>
            </a:extLst>
          </p:cNvPr>
          <p:cNvSpPr/>
          <p:nvPr/>
        </p:nvSpPr>
        <p:spPr>
          <a:xfrm>
            <a:off x="4728764" y="4549768"/>
            <a:ext cx="2696308" cy="822332"/>
          </a:xfrm>
          <a:prstGeom prst="rect">
            <a:avLst/>
          </a:prstGeom>
          <a:noFill/>
          <a:ln w="317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29C3D2F-695E-BC4A-80CF-54413EC46A6A}"/>
              </a:ext>
            </a:extLst>
          </p:cNvPr>
          <p:cNvSpPr/>
          <p:nvPr/>
        </p:nvSpPr>
        <p:spPr>
          <a:xfrm>
            <a:off x="3220142" y="2294790"/>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t>
            </a:r>
          </a:p>
        </p:txBody>
      </p:sp>
      <p:sp>
        <p:nvSpPr>
          <p:cNvPr id="2" name="Title 1">
            <a:extLst>
              <a:ext uri="{FF2B5EF4-FFF2-40B4-BE49-F238E27FC236}">
                <a16:creationId xmlns:a16="http://schemas.microsoft.com/office/drawing/2014/main" id="{60620320-8BFA-1849-8943-505E9EC4F6CB}"/>
              </a:ext>
            </a:extLst>
          </p:cNvPr>
          <p:cNvSpPr>
            <a:spLocks noGrp="1"/>
          </p:cNvSpPr>
          <p:nvPr>
            <p:ph type="title"/>
          </p:nvPr>
        </p:nvSpPr>
        <p:spPr/>
        <p:txBody>
          <a:bodyPr/>
          <a:lstStyle/>
          <a:p>
            <a:r>
              <a:rPr lang="en-US" dirty="0"/>
              <a:t>Search Algorithm</a:t>
            </a:r>
          </a:p>
        </p:txBody>
      </p:sp>
      <p:sp>
        <p:nvSpPr>
          <p:cNvPr id="4" name="Slide Number Placeholder 3">
            <a:extLst>
              <a:ext uri="{FF2B5EF4-FFF2-40B4-BE49-F238E27FC236}">
                <a16:creationId xmlns:a16="http://schemas.microsoft.com/office/drawing/2014/main" id="{307D3C9D-A27D-AA4B-9D03-2411FC1A915A}"/>
              </a:ext>
            </a:extLst>
          </p:cNvPr>
          <p:cNvSpPr>
            <a:spLocks noGrp="1"/>
          </p:cNvSpPr>
          <p:nvPr>
            <p:ph type="sldNum" sz="quarter" idx="12"/>
          </p:nvPr>
        </p:nvSpPr>
        <p:spPr/>
        <p:txBody>
          <a:bodyPr/>
          <a:lstStyle/>
          <a:p>
            <a:fld id="{C70DD583-F2C9-1147-B75C-1EF3C99A69B1}" type="slidenum">
              <a:rPr lang="en-US" smtClean="0"/>
              <a:t>14</a:t>
            </a:fld>
            <a:endParaRPr lang="en-US"/>
          </a:p>
        </p:txBody>
      </p:sp>
      <p:grpSp>
        <p:nvGrpSpPr>
          <p:cNvPr id="6" name="Group 5">
            <a:extLst>
              <a:ext uri="{FF2B5EF4-FFF2-40B4-BE49-F238E27FC236}">
                <a16:creationId xmlns:a16="http://schemas.microsoft.com/office/drawing/2014/main" id="{1E7A47D3-B8DB-5840-8A4C-9F152BABD8CA}"/>
              </a:ext>
            </a:extLst>
          </p:cNvPr>
          <p:cNvGrpSpPr/>
          <p:nvPr/>
        </p:nvGrpSpPr>
        <p:grpSpPr>
          <a:xfrm>
            <a:off x="1873038" y="4661779"/>
            <a:ext cx="2391508" cy="527539"/>
            <a:chOff x="1608992" y="2435469"/>
            <a:chExt cx="1951893" cy="395654"/>
          </a:xfrm>
        </p:grpSpPr>
        <p:sp>
          <p:nvSpPr>
            <p:cNvPr id="38" name="Rectangle 37">
              <a:extLst>
                <a:ext uri="{FF2B5EF4-FFF2-40B4-BE49-F238E27FC236}">
                  <a16:creationId xmlns:a16="http://schemas.microsoft.com/office/drawing/2014/main" id="{B8F71DC1-4F23-354D-B56C-DB47249B2995}"/>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50C7480C-1978-BE40-AC0C-865819D3E31F}"/>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EAABF722-8307-854B-B513-F49523A841B1}"/>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B9CFA377-EB60-BE42-A583-C188DD0205B4}"/>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1C0920B9-1CD7-1845-911D-27206699F9C5}"/>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4FA598A-D454-A443-B533-213A3E0EB4DB}"/>
              </a:ext>
            </a:extLst>
          </p:cNvPr>
          <p:cNvGrpSpPr/>
          <p:nvPr/>
        </p:nvGrpSpPr>
        <p:grpSpPr>
          <a:xfrm>
            <a:off x="4900522" y="4661778"/>
            <a:ext cx="2391508" cy="527539"/>
            <a:chOff x="1608992" y="2435469"/>
            <a:chExt cx="1951893" cy="395654"/>
          </a:xfrm>
        </p:grpSpPr>
        <p:sp>
          <p:nvSpPr>
            <p:cNvPr id="33" name="Rectangle 32">
              <a:extLst>
                <a:ext uri="{FF2B5EF4-FFF2-40B4-BE49-F238E27FC236}">
                  <a16:creationId xmlns:a16="http://schemas.microsoft.com/office/drawing/2014/main" id="{EF799952-2310-414D-B951-FE9D3A7152E0}"/>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254593C5-9118-614C-9BC4-EB62A319030A}"/>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B085AAA4-D53B-794A-979A-49BB754C13D2}"/>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2366D1F6-FD12-8F49-A9FC-6799CA221BC7}"/>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0C6E369A-096F-AA44-84B0-094B69E42C0D}"/>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416F5163-3B9D-354A-BDDF-290206378A1C}"/>
              </a:ext>
            </a:extLst>
          </p:cNvPr>
          <p:cNvGrpSpPr/>
          <p:nvPr/>
        </p:nvGrpSpPr>
        <p:grpSpPr>
          <a:xfrm>
            <a:off x="7927453" y="4661773"/>
            <a:ext cx="2391508" cy="527539"/>
            <a:chOff x="1608992" y="2435469"/>
            <a:chExt cx="1951893" cy="395654"/>
          </a:xfrm>
        </p:grpSpPr>
        <p:sp>
          <p:nvSpPr>
            <p:cNvPr id="28" name="Rectangle 27">
              <a:extLst>
                <a:ext uri="{FF2B5EF4-FFF2-40B4-BE49-F238E27FC236}">
                  <a16:creationId xmlns:a16="http://schemas.microsoft.com/office/drawing/2014/main" id="{953D8F66-C100-C344-A87F-524EDFD41487}"/>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86F4C868-05B8-814B-A9E1-8AF4592DA319}"/>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5EC46805-8311-0244-AE83-8CF50BEBD76F}"/>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59776CFE-DFC2-E64E-957F-614212AADC03}"/>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3D4039D1-50C1-1243-AB6D-FF95228B58B9}"/>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58B613FD-3BDA-4C4D-8EDD-3BFA4E050D7E}"/>
              </a:ext>
            </a:extLst>
          </p:cNvPr>
          <p:cNvCxnSpPr>
            <a:stCxn id="42" idx="3"/>
            <a:endCxn id="33" idx="1"/>
          </p:cNvCxnSpPr>
          <p:nvPr/>
        </p:nvCxnSpPr>
        <p:spPr>
          <a:xfrm flipV="1">
            <a:off x="4264546" y="4925548"/>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C220DEF-B342-DE4E-BD5D-BDE8DB5F64C9}"/>
              </a:ext>
            </a:extLst>
          </p:cNvPr>
          <p:cNvCxnSpPr/>
          <p:nvPr/>
        </p:nvCxnSpPr>
        <p:spPr>
          <a:xfrm flipV="1">
            <a:off x="7291477" y="4925543"/>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4ABAF70-97F4-A943-A76E-D44F2BE5C6F4}"/>
              </a:ext>
            </a:extLst>
          </p:cNvPr>
          <p:cNvCxnSpPr>
            <a:cxnSpLocks/>
          </p:cNvCxnSpPr>
          <p:nvPr/>
        </p:nvCxnSpPr>
        <p:spPr>
          <a:xfrm flipH="1">
            <a:off x="2630898"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3AD033-BF5B-1E45-86B4-A27D469453E1}"/>
              </a:ext>
            </a:extLst>
          </p:cNvPr>
          <p:cNvSpPr txBox="1"/>
          <p:nvPr/>
        </p:nvSpPr>
        <p:spPr>
          <a:xfrm>
            <a:off x="2459231" y="5512347"/>
            <a:ext cx="281354" cy="1200329"/>
          </a:xfrm>
          <a:prstGeom prst="rect">
            <a:avLst/>
          </a:prstGeom>
          <a:noFill/>
        </p:spPr>
        <p:txBody>
          <a:bodyPr wrap="square" rtlCol="0">
            <a:spAutoFit/>
          </a:bodyPr>
          <a:lstStyle/>
          <a:p>
            <a:r>
              <a:rPr lang="en-US" sz="2400" dirty="0"/>
              <a:t>A</a:t>
            </a:r>
          </a:p>
          <a:p>
            <a:r>
              <a:rPr lang="en-US" sz="2400" dirty="0"/>
              <a:t>A</a:t>
            </a:r>
          </a:p>
          <a:p>
            <a:r>
              <a:rPr lang="en-US" sz="2400" dirty="0"/>
              <a:t>A</a:t>
            </a:r>
          </a:p>
        </p:txBody>
      </p:sp>
      <p:cxnSp>
        <p:nvCxnSpPr>
          <p:cNvPr id="13" name="Straight Arrow Connector 12">
            <a:extLst>
              <a:ext uri="{FF2B5EF4-FFF2-40B4-BE49-F238E27FC236}">
                <a16:creationId xmlns:a16="http://schemas.microsoft.com/office/drawing/2014/main" id="{512D6855-33D0-5840-AF30-B742A31D06E5}"/>
              </a:ext>
            </a:extLst>
          </p:cNvPr>
          <p:cNvCxnSpPr>
            <a:cxnSpLocks/>
          </p:cNvCxnSpPr>
          <p:nvPr/>
        </p:nvCxnSpPr>
        <p:spPr>
          <a:xfrm flipH="1">
            <a:off x="3095791"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A680EC-8891-594B-B261-BE34D8D2C0DD}"/>
              </a:ext>
            </a:extLst>
          </p:cNvPr>
          <p:cNvSpPr txBox="1"/>
          <p:nvPr/>
        </p:nvSpPr>
        <p:spPr>
          <a:xfrm>
            <a:off x="2924124" y="5512347"/>
            <a:ext cx="281354" cy="1200329"/>
          </a:xfrm>
          <a:prstGeom prst="rect">
            <a:avLst/>
          </a:prstGeom>
          <a:noFill/>
        </p:spPr>
        <p:txBody>
          <a:bodyPr wrap="square" rtlCol="0">
            <a:spAutoFit/>
          </a:bodyPr>
          <a:lstStyle/>
          <a:p>
            <a:r>
              <a:rPr lang="en-US" sz="2400" dirty="0"/>
              <a:t>A</a:t>
            </a:r>
          </a:p>
          <a:p>
            <a:r>
              <a:rPr lang="en-US" sz="2400" dirty="0"/>
              <a:t>A</a:t>
            </a:r>
          </a:p>
          <a:p>
            <a:r>
              <a:rPr lang="en-US" sz="2400" dirty="0"/>
              <a:t>B</a:t>
            </a:r>
          </a:p>
        </p:txBody>
      </p:sp>
      <p:cxnSp>
        <p:nvCxnSpPr>
          <p:cNvPr id="15" name="Straight Arrow Connector 14">
            <a:extLst>
              <a:ext uri="{FF2B5EF4-FFF2-40B4-BE49-F238E27FC236}">
                <a16:creationId xmlns:a16="http://schemas.microsoft.com/office/drawing/2014/main" id="{127690E0-2421-A24C-BE2A-EC07824152DC}"/>
              </a:ext>
            </a:extLst>
          </p:cNvPr>
          <p:cNvCxnSpPr>
            <a:cxnSpLocks/>
          </p:cNvCxnSpPr>
          <p:nvPr/>
        </p:nvCxnSpPr>
        <p:spPr>
          <a:xfrm flipH="1">
            <a:off x="5650647"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DC650FB-E3AF-2545-8050-471294CED2C6}"/>
              </a:ext>
            </a:extLst>
          </p:cNvPr>
          <p:cNvSpPr txBox="1"/>
          <p:nvPr/>
        </p:nvSpPr>
        <p:spPr>
          <a:xfrm>
            <a:off x="5478980" y="5512347"/>
            <a:ext cx="281354" cy="1200329"/>
          </a:xfrm>
          <a:prstGeom prst="rect">
            <a:avLst/>
          </a:prstGeom>
          <a:noFill/>
        </p:spPr>
        <p:txBody>
          <a:bodyPr wrap="square" rtlCol="0">
            <a:spAutoFit/>
          </a:bodyPr>
          <a:lstStyle/>
          <a:p>
            <a:r>
              <a:rPr lang="en-US" sz="2400" dirty="0"/>
              <a:t>A</a:t>
            </a:r>
          </a:p>
          <a:p>
            <a:r>
              <a:rPr lang="en-US" sz="2400" dirty="0"/>
              <a:t>A</a:t>
            </a:r>
          </a:p>
          <a:p>
            <a:r>
              <a:rPr lang="en-US" sz="2400" dirty="0"/>
              <a:t>C</a:t>
            </a:r>
          </a:p>
        </p:txBody>
      </p:sp>
      <p:cxnSp>
        <p:nvCxnSpPr>
          <p:cNvPr id="17" name="Straight Arrow Connector 16">
            <a:extLst>
              <a:ext uri="{FF2B5EF4-FFF2-40B4-BE49-F238E27FC236}">
                <a16:creationId xmlns:a16="http://schemas.microsoft.com/office/drawing/2014/main" id="{27AD2AC0-F45A-9743-BA66-1651AB6CCD0C}"/>
              </a:ext>
            </a:extLst>
          </p:cNvPr>
          <p:cNvCxnSpPr>
            <a:cxnSpLocks/>
          </p:cNvCxnSpPr>
          <p:nvPr/>
        </p:nvCxnSpPr>
        <p:spPr>
          <a:xfrm flipH="1">
            <a:off x="6115263"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92D683E-C2C5-214B-BEFC-85AB0CBF60F2}"/>
              </a:ext>
            </a:extLst>
          </p:cNvPr>
          <p:cNvSpPr txBox="1"/>
          <p:nvPr/>
        </p:nvSpPr>
        <p:spPr>
          <a:xfrm>
            <a:off x="5943596" y="5512347"/>
            <a:ext cx="281354" cy="1200329"/>
          </a:xfrm>
          <a:prstGeom prst="rect">
            <a:avLst/>
          </a:prstGeom>
          <a:noFill/>
        </p:spPr>
        <p:txBody>
          <a:bodyPr wrap="square" rtlCol="0">
            <a:spAutoFit/>
          </a:bodyPr>
          <a:lstStyle/>
          <a:p>
            <a:r>
              <a:rPr lang="en-US" sz="2400" dirty="0">
                <a:solidFill>
                  <a:schemeClr val="accent1"/>
                </a:solidFill>
              </a:rPr>
              <a:t>ABC</a:t>
            </a:r>
          </a:p>
        </p:txBody>
      </p:sp>
      <p:cxnSp>
        <p:nvCxnSpPr>
          <p:cNvPr id="19" name="Straight Arrow Connector 18">
            <a:extLst>
              <a:ext uri="{FF2B5EF4-FFF2-40B4-BE49-F238E27FC236}">
                <a16:creationId xmlns:a16="http://schemas.microsoft.com/office/drawing/2014/main" id="{ED282F24-1F6F-634D-B82E-221811D00B50}"/>
              </a:ext>
            </a:extLst>
          </p:cNvPr>
          <p:cNvCxnSpPr>
            <a:cxnSpLocks/>
          </p:cNvCxnSpPr>
          <p:nvPr/>
        </p:nvCxnSpPr>
        <p:spPr>
          <a:xfrm flipH="1">
            <a:off x="8674144"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7059644-E7D0-B448-A868-7DFD050C0BDD}"/>
              </a:ext>
            </a:extLst>
          </p:cNvPr>
          <p:cNvSpPr txBox="1"/>
          <p:nvPr/>
        </p:nvSpPr>
        <p:spPr>
          <a:xfrm>
            <a:off x="8502477" y="5521146"/>
            <a:ext cx="281354" cy="1200329"/>
          </a:xfrm>
          <a:prstGeom prst="rect">
            <a:avLst/>
          </a:prstGeom>
          <a:noFill/>
        </p:spPr>
        <p:txBody>
          <a:bodyPr wrap="square" rtlCol="0">
            <a:spAutoFit/>
          </a:bodyPr>
          <a:lstStyle/>
          <a:p>
            <a:r>
              <a:rPr lang="en-US" sz="2400" dirty="0"/>
              <a:t>B</a:t>
            </a:r>
          </a:p>
          <a:p>
            <a:r>
              <a:rPr lang="en-US" sz="2400" dirty="0"/>
              <a:t>B</a:t>
            </a:r>
            <a:br>
              <a:rPr lang="en-US" sz="2400" dirty="0"/>
            </a:br>
            <a:r>
              <a:rPr lang="en-US" sz="2400" dirty="0"/>
              <a:t>B</a:t>
            </a:r>
          </a:p>
        </p:txBody>
      </p:sp>
      <p:cxnSp>
        <p:nvCxnSpPr>
          <p:cNvPr id="21" name="Straight Arrow Connector 20">
            <a:extLst>
              <a:ext uri="{FF2B5EF4-FFF2-40B4-BE49-F238E27FC236}">
                <a16:creationId xmlns:a16="http://schemas.microsoft.com/office/drawing/2014/main" id="{B68DB0ED-ACC9-D243-9C5A-681A228F764A}"/>
              </a:ext>
            </a:extLst>
          </p:cNvPr>
          <p:cNvCxnSpPr>
            <a:cxnSpLocks/>
          </p:cNvCxnSpPr>
          <p:nvPr/>
        </p:nvCxnSpPr>
        <p:spPr>
          <a:xfrm flipH="1">
            <a:off x="9140063"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687FD5-FC8A-164F-ACFA-7BBED7D7E538}"/>
              </a:ext>
            </a:extLst>
          </p:cNvPr>
          <p:cNvSpPr txBox="1"/>
          <p:nvPr/>
        </p:nvSpPr>
        <p:spPr>
          <a:xfrm>
            <a:off x="8968396" y="5521146"/>
            <a:ext cx="281354" cy="1200329"/>
          </a:xfrm>
          <a:prstGeom prst="rect">
            <a:avLst/>
          </a:prstGeom>
          <a:noFill/>
        </p:spPr>
        <p:txBody>
          <a:bodyPr wrap="square" rtlCol="0">
            <a:spAutoFit/>
          </a:bodyPr>
          <a:lstStyle/>
          <a:p>
            <a:r>
              <a:rPr lang="en-US" sz="2400" dirty="0"/>
              <a:t>B</a:t>
            </a:r>
          </a:p>
          <a:p>
            <a:r>
              <a:rPr lang="en-US" sz="2400" dirty="0"/>
              <a:t>B</a:t>
            </a:r>
          </a:p>
          <a:p>
            <a:r>
              <a:rPr lang="en-US" sz="2400" dirty="0"/>
              <a:t>C</a:t>
            </a:r>
          </a:p>
        </p:txBody>
      </p:sp>
      <p:cxnSp>
        <p:nvCxnSpPr>
          <p:cNvPr id="23" name="Straight Arrow Connector 22">
            <a:extLst>
              <a:ext uri="{FF2B5EF4-FFF2-40B4-BE49-F238E27FC236}">
                <a16:creationId xmlns:a16="http://schemas.microsoft.com/office/drawing/2014/main" id="{CB9A831E-299D-FD46-8B00-A95243C66F30}"/>
              </a:ext>
            </a:extLst>
          </p:cNvPr>
          <p:cNvCxnSpPr>
            <a:cxnSpLocks/>
          </p:cNvCxnSpPr>
          <p:nvPr/>
        </p:nvCxnSpPr>
        <p:spPr>
          <a:xfrm flipH="1">
            <a:off x="9605704"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092A29B-8D81-9244-AF72-F5CF9BA825B4}"/>
              </a:ext>
            </a:extLst>
          </p:cNvPr>
          <p:cNvSpPr txBox="1"/>
          <p:nvPr/>
        </p:nvSpPr>
        <p:spPr>
          <a:xfrm>
            <a:off x="9434037" y="5521146"/>
            <a:ext cx="281354" cy="1200329"/>
          </a:xfrm>
          <a:prstGeom prst="rect">
            <a:avLst/>
          </a:prstGeom>
          <a:noFill/>
        </p:spPr>
        <p:txBody>
          <a:bodyPr wrap="square" rtlCol="0">
            <a:spAutoFit/>
          </a:bodyPr>
          <a:lstStyle/>
          <a:p>
            <a:r>
              <a:rPr lang="en-US" sz="2400" dirty="0"/>
              <a:t>B</a:t>
            </a:r>
          </a:p>
          <a:p>
            <a:r>
              <a:rPr lang="en-US" sz="2400" dirty="0"/>
              <a:t>B</a:t>
            </a:r>
          </a:p>
          <a:p>
            <a:r>
              <a:rPr lang="en-US" sz="2400" dirty="0"/>
              <a:t>D</a:t>
            </a:r>
          </a:p>
        </p:txBody>
      </p:sp>
      <p:pic>
        <p:nvPicPr>
          <p:cNvPr id="25" name="Graphic 24" descr="SVG &gt; decor golden anchor - Free SVG Image &amp; Icon. | SVG Silh">
            <a:extLst>
              <a:ext uri="{FF2B5EF4-FFF2-40B4-BE49-F238E27FC236}">
                <a16:creationId xmlns:a16="http://schemas.microsoft.com/office/drawing/2014/main" id="{0C90D10D-C707-1B4A-BA25-029619119BB4}"/>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2241228" y="4542774"/>
            <a:ext cx="765537" cy="765537"/>
          </a:xfrm>
          <a:prstGeom prst="rect">
            <a:avLst/>
          </a:prstGeom>
        </p:spPr>
      </p:pic>
      <p:pic>
        <p:nvPicPr>
          <p:cNvPr id="26" name="Graphic 25" descr="SVG &gt; decor golden anchor - Free SVG Image &amp; Icon. | SVG Silh">
            <a:extLst>
              <a:ext uri="{FF2B5EF4-FFF2-40B4-BE49-F238E27FC236}">
                <a16:creationId xmlns:a16="http://schemas.microsoft.com/office/drawing/2014/main" id="{C01C9B6A-5EAC-7146-B80E-C55F2EB2A864}"/>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5270150" y="4542773"/>
            <a:ext cx="765537" cy="765537"/>
          </a:xfrm>
          <a:prstGeom prst="rect">
            <a:avLst/>
          </a:prstGeom>
        </p:spPr>
      </p:pic>
      <p:pic>
        <p:nvPicPr>
          <p:cNvPr id="27" name="Graphic 26" descr="SVG &gt; decor golden anchor - Free SVG Image &amp; Icon. | SVG Silh">
            <a:extLst>
              <a:ext uri="{FF2B5EF4-FFF2-40B4-BE49-F238E27FC236}">
                <a16:creationId xmlns:a16="http://schemas.microsoft.com/office/drawing/2014/main" id="{B8D237D4-6ACC-AA4E-A04F-0868F38EECEA}"/>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8302001" y="4542773"/>
            <a:ext cx="765537" cy="765537"/>
          </a:xfrm>
          <a:prstGeom prst="rect">
            <a:avLst/>
          </a:prstGeom>
        </p:spPr>
      </p:pic>
      <p:cxnSp>
        <p:nvCxnSpPr>
          <p:cNvPr id="56" name="Straight Arrow Connector 55">
            <a:extLst>
              <a:ext uri="{FF2B5EF4-FFF2-40B4-BE49-F238E27FC236}">
                <a16:creationId xmlns:a16="http://schemas.microsoft.com/office/drawing/2014/main" id="{35F18690-4BF3-6043-A4AA-9D9344D6E668}"/>
              </a:ext>
            </a:extLst>
          </p:cNvPr>
          <p:cNvCxnSpPr>
            <a:cxnSpLocks/>
            <a:stCxn id="99" idx="3"/>
            <a:endCxn id="45" idx="7"/>
          </p:cNvCxnSpPr>
          <p:nvPr/>
        </p:nvCxnSpPr>
        <p:spPr>
          <a:xfrm flipH="1">
            <a:off x="3998790" y="1655774"/>
            <a:ext cx="1714370" cy="704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D1960A14-3F52-B642-8DA1-FD72239FD300}"/>
              </a:ext>
            </a:extLst>
          </p:cNvPr>
          <p:cNvSpPr/>
          <p:nvPr/>
        </p:nvSpPr>
        <p:spPr>
          <a:xfrm>
            <a:off x="2473722" y="3210117"/>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a:t>
            </a:r>
          </a:p>
        </p:txBody>
      </p:sp>
      <p:sp>
        <p:nvSpPr>
          <p:cNvPr id="80" name="Oval 79">
            <a:extLst>
              <a:ext uri="{FF2B5EF4-FFF2-40B4-BE49-F238E27FC236}">
                <a16:creationId xmlns:a16="http://schemas.microsoft.com/office/drawing/2014/main" id="{895B6C55-4C40-B645-A9E4-FDDD608DE0EE}"/>
              </a:ext>
            </a:extLst>
          </p:cNvPr>
          <p:cNvSpPr/>
          <p:nvPr/>
        </p:nvSpPr>
        <p:spPr>
          <a:xfrm>
            <a:off x="4564997" y="3204795"/>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a:t>
            </a:r>
          </a:p>
        </p:txBody>
      </p:sp>
      <p:cxnSp>
        <p:nvCxnSpPr>
          <p:cNvPr id="82" name="Straight Arrow Connector 81">
            <a:extLst>
              <a:ext uri="{FF2B5EF4-FFF2-40B4-BE49-F238E27FC236}">
                <a16:creationId xmlns:a16="http://schemas.microsoft.com/office/drawing/2014/main" id="{BACC62F7-311E-EC49-862B-4B5B930A3330}"/>
              </a:ext>
            </a:extLst>
          </p:cNvPr>
          <p:cNvCxnSpPr>
            <a:stCxn id="45" idx="3"/>
            <a:endCxn id="79" idx="0"/>
          </p:cNvCxnSpPr>
          <p:nvPr/>
        </p:nvCxnSpPr>
        <p:spPr>
          <a:xfrm flipH="1">
            <a:off x="2929844" y="2677531"/>
            <a:ext cx="423893" cy="532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612304E-CA3E-4346-9078-9509D0B4EE56}"/>
              </a:ext>
            </a:extLst>
          </p:cNvPr>
          <p:cNvCxnSpPr>
            <a:stCxn id="79" idx="3"/>
            <a:endCxn id="38" idx="0"/>
          </p:cNvCxnSpPr>
          <p:nvPr/>
        </p:nvCxnSpPr>
        <p:spPr>
          <a:xfrm flipH="1">
            <a:off x="2115421" y="3592858"/>
            <a:ext cx="491896" cy="1068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13048B-303A-334C-B808-5EE265CDCC03}"/>
              </a:ext>
            </a:extLst>
          </p:cNvPr>
          <p:cNvCxnSpPr>
            <a:stCxn id="45" idx="5"/>
            <a:endCxn id="80" idx="1"/>
          </p:cNvCxnSpPr>
          <p:nvPr/>
        </p:nvCxnSpPr>
        <p:spPr>
          <a:xfrm>
            <a:off x="3998790" y="2677531"/>
            <a:ext cx="699802" cy="592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5AAA514-1F73-7844-9E85-520C685693EB}"/>
              </a:ext>
            </a:extLst>
          </p:cNvPr>
          <p:cNvCxnSpPr>
            <a:stCxn id="80" idx="4"/>
            <a:endCxn id="33" idx="0"/>
          </p:cNvCxnSpPr>
          <p:nvPr/>
        </p:nvCxnSpPr>
        <p:spPr>
          <a:xfrm>
            <a:off x="5021119" y="3653204"/>
            <a:ext cx="121786" cy="1008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C894703E-C9F4-5D43-8D7A-84600864C04C}"/>
              </a:ext>
            </a:extLst>
          </p:cNvPr>
          <p:cNvSpPr/>
          <p:nvPr/>
        </p:nvSpPr>
        <p:spPr>
          <a:xfrm>
            <a:off x="7291477" y="229478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p>
        </p:txBody>
      </p:sp>
      <p:sp>
        <p:nvSpPr>
          <p:cNvPr id="92" name="Oval 91">
            <a:extLst>
              <a:ext uri="{FF2B5EF4-FFF2-40B4-BE49-F238E27FC236}">
                <a16:creationId xmlns:a16="http://schemas.microsoft.com/office/drawing/2014/main" id="{F4BD901A-8563-0544-B270-6036354D1E64}"/>
              </a:ext>
            </a:extLst>
          </p:cNvPr>
          <p:cNvSpPr/>
          <p:nvPr/>
        </p:nvSpPr>
        <p:spPr>
          <a:xfrm>
            <a:off x="7638080" y="3198748"/>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BB</a:t>
            </a:r>
          </a:p>
        </p:txBody>
      </p:sp>
      <p:sp>
        <p:nvSpPr>
          <p:cNvPr id="93" name="Oval 92">
            <a:extLst>
              <a:ext uri="{FF2B5EF4-FFF2-40B4-BE49-F238E27FC236}">
                <a16:creationId xmlns:a16="http://schemas.microsoft.com/office/drawing/2014/main" id="{C2193EB0-AC40-DD46-A35A-A646C534B4EB}"/>
              </a:ext>
            </a:extLst>
          </p:cNvPr>
          <p:cNvSpPr/>
          <p:nvPr/>
        </p:nvSpPr>
        <p:spPr>
          <a:xfrm>
            <a:off x="9862839" y="314444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CC</a:t>
            </a:r>
          </a:p>
        </p:txBody>
      </p:sp>
      <p:cxnSp>
        <p:nvCxnSpPr>
          <p:cNvPr id="94" name="Straight Arrow Connector 93">
            <a:extLst>
              <a:ext uri="{FF2B5EF4-FFF2-40B4-BE49-F238E27FC236}">
                <a16:creationId xmlns:a16="http://schemas.microsoft.com/office/drawing/2014/main" id="{43778B49-C2BF-564D-8296-3A8E986A7277}"/>
              </a:ext>
            </a:extLst>
          </p:cNvPr>
          <p:cNvCxnSpPr>
            <a:cxnSpLocks/>
            <a:stCxn id="91" idx="4"/>
            <a:endCxn id="92" idx="0"/>
          </p:cNvCxnSpPr>
          <p:nvPr/>
        </p:nvCxnSpPr>
        <p:spPr>
          <a:xfrm>
            <a:off x="7747599" y="2743198"/>
            <a:ext cx="346603" cy="45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7E4C807-A198-9547-8D64-4A5C8788AE55}"/>
              </a:ext>
            </a:extLst>
          </p:cNvPr>
          <p:cNvCxnSpPr>
            <a:stCxn id="91" idx="5"/>
            <a:endCxn id="93" idx="1"/>
          </p:cNvCxnSpPr>
          <p:nvPr/>
        </p:nvCxnSpPr>
        <p:spPr>
          <a:xfrm>
            <a:off x="8070125" y="2677530"/>
            <a:ext cx="1926309" cy="532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DC8DBC08-26FF-554E-B114-DFF4E59BD311}"/>
              </a:ext>
            </a:extLst>
          </p:cNvPr>
          <p:cNvSpPr/>
          <p:nvPr/>
        </p:nvSpPr>
        <p:spPr>
          <a:xfrm>
            <a:off x="5579565" y="1273033"/>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106" name="Straight Arrow Connector 105">
            <a:extLst>
              <a:ext uri="{FF2B5EF4-FFF2-40B4-BE49-F238E27FC236}">
                <a16:creationId xmlns:a16="http://schemas.microsoft.com/office/drawing/2014/main" id="{E0419FDA-FD8B-304F-9F98-6A23C67DD1FB}"/>
              </a:ext>
            </a:extLst>
          </p:cNvPr>
          <p:cNvCxnSpPr>
            <a:cxnSpLocks/>
            <a:stCxn id="99" idx="5"/>
            <a:endCxn id="91" idx="1"/>
          </p:cNvCxnSpPr>
          <p:nvPr/>
        </p:nvCxnSpPr>
        <p:spPr>
          <a:xfrm>
            <a:off x="6358213" y="1655774"/>
            <a:ext cx="1066859" cy="704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75396E5-DE5E-984B-A551-69CD9C0932D7}"/>
              </a:ext>
            </a:extLst>
          </p:cNvPr>
          <p:cNvCxnSpPr>
            <a:stCxn id="92" idx="4"/>
            <a:endCxn id="28" idx="0"/>
          </p:cNvCxnSpPr>
          <p:nvPr/>
        </p:nvCxnSpPr>
        <p:spPr>
          <a:xfrm>
            <a:off x="8094202" y="3647157"/>
            <a:ext cx="75634" cy="1014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A0202295-6B59-744A-922E-1232BC7B1D86}"/>
              </a:ext>
            </a:extLst>
          </p:cNvPr>
          <p:cNvGrpSpPr/>
          <p:nvPr/>
        </p:nvGrpSpPr>
        <p:grpSpPr>
          <a:xfrm>
            <a:off x="762641" y="4858401"/>
            <a:ext cx="735849" cy="134280"/>
            <a:chOff x="806708" y="2722417"/>
            <a:chExt cx="735849" cy="134280"/>
          </a:xfrm>
        </p:grpSpPr>
        <p:sp>
          <p:nvSpPr>
            <p:cNvPr id="121" name="Oval 120">
              <a:extLst>
                <a:ext uri="{FF2B5EF4-FFF2-40B4-BE49-F238E27FC236}">
                  <a16:creationId xmlns:a16="http://schemas.microsoft.com/office/drawing/2014/main" id="{41429F7D-D743-0242-954A-FB389ADD7116}"/>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7C45E0DE-C249-584A-8509-8244A3C674B4}"/>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B7285CB-CD64-2441-BBB0-ADFEDBD2E77C}"/>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9F05F6C0-0996-2249-BD49-824265BB6383}"/>
              </a:ext>
            </a:extLst>
          </p:cNvPr>
          <p:cNvGrpSpPr/>
          <p:nvPr/>
        </p:nvGrpSpPr>
        <p:grpSpPr>
          <a:xfrm>
            <a:off x="10886073" y="4791261"/>
            <a:ext cx="735849" cy="134280"/>
            <a:chOff x="806708" y="2722417"/>
            <a:chExt cx="735849" cy="134280"/>
          </a:xfrm>
        </p:grpSpPr>
        <p:sp>
          <p:nvSpPr>
            <p:cNvPr id="125" name="Oval 124">
              <a:extLst>
                <a:ext uri="{FF2B5EF4-FFF2-40B4-BE49-F238E27FC236}">
                  <a16:creationId xmlns:a16="http://schemas.microsoft.com/office/drawing/2014/main" id="{78728F30-886C-694F-8A9A-5E29AFBCA131}"/>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2B9C9CC-A9CE-5741-90AA-6FC0D67545C2}"/>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FF79CCCF-C48E-C442-9159-72CF3E48F7A4}"/>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Arrow Connector 66">
            <a:extLst>
              <a:ext uri="{FF2B5EF4-FFF2-40B4-BE49-F238E27FC236}">
                <a16:creationId xmlns:a16="http://schemas.microsoft.com/office/drawing/2014/main" id="{AAB67983-637F-2B4F-BFD9-614D90425904}"/>
              </a:ext>
            </a:extLst>
          </p:cNvPr>
          <p:cNvCxnSpPr>
            <a:cxnSpLocks/>
          </p:cNvCxnSpPr>
          <p:nvPr/>
        </p:nvCxnSpPr>
        <p:spPr>
          <a:xfrm flipH="1">
            <a:off x="6590992"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9F960C6-6912-4F44-AB13-0E79C5D76F34}"/>
              </a:ext>
            </a:extLst>
          </p:cNvPr>
          <p:cNvSpPr txBox="1"/>
          <p:nvPr/>
        </p:nvSpPr>
        <p:spPr>
          <a:xfrm>
            <a:off x="6419325" y="5512347"/>
            <a:ext cx="281354" cy="1200329"/>
          </a:xfrm>
          <a:prstGeom prst="rect">
            <a:avLst/>
          </a:prstGeom>
          <a:noFill/>
        </p:spPr>
        <p:txBody>
          <a:bodyPr wrap="square" rtlCol="0">
            <a:spAutoFit/>
          </a:bodyPr>
          <a:lstStyle/>
          <a:p>
            <a:r>
              <a:rPr lang="en-US" sz="2400" dirty="0"/>
              <a:t>B</a:t>
            </a:r>
          </a:p>
          <a:p>
            <a:r>
              <a:rPr lang="en-US" sz="2400" dirty="0"/>
              <a:t>A</a:t>
            </a:r>
          </a:p>
          <a:p>
            <a:r>
              <a:rPr lang="en-US" sz="2400" dirty="0"/>
              <a:t>A</a:t>
            </a:r>
          </a:p>
        </p:txBody>
      </p:sp>
      <p:sp>
        <p:nvSpPr>
          <p:cNvPr id="3" name="TextBox 2">
            <a:extLst>
              <a:ext uri="{FF2B5EF4-FFF2-40B4-BE49-F238E27FC236}">
                <a16:creationId xmlns:a16="http://schemas.microsoft.com/office/drawing/2014/main" id="{49B8E067-7911-C041-BCA3-053E7B8E0BC8}"/>
              </a:ext>
            </a:extLst>
          </p:cNvPr>
          <p:cNvSpPr txBox="1"/>
          <p:nvPr/>
        </p:nvSpPr>
        <p:spPr>
          <a:xfrm>
            <a:off x="9834196" y="800100"/>
            <a:ext cx="1903535" cy="369332"/>
          </a:xfrm>
          <a:prstGeom prst="rect">
            <a:avLst/>
          </a:prstGeom>
          <a:noFill/>
        </p:spPr>
        <p:txBody>
          <a:bodyPr wrap="square" rtlCol="0">
            <a:spAutoFit/>
          </a:bodyPr>
          <a:lstStyle/>
          <a:p>
            <a:r>
              <a:rPr lang="en-US" dirty="0"/>
              <a:t>Query: Get(ABC)</a:t>
            </a:r>
          </a:p>
        </p:txBody>
      </p:sp>
      <p:sp>
        <p:nvSpPr>
          <p:cNvPr id="43" name="Rounded Rectangle 42">
            <a:extLst>
              <a:ext uri="{FF2B5EF4-FFF2-40B4-BE49-F238E27FC236}">
                <a16:creationId xmlns:a16="http://schemas.microsoft.com/office/drawing/2014/main" id="{A5DBEDD8-C60C-9F4F-822F-8E8A594CB67B}"/>
              </a:ext>
            </a:extLst>
          </p:cNvPr>
          <p:cNvSpPr/>
          <p:nvPr/>
        </p:nvSpPr>
        <p:spPr>
          <a:xfrm>
            <a:off x="4789209" y="4508439"/>
            <a:ext cx="249031" cy="2128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a:t>
            </a:r>
          </a:p>
        </p:txBody>
      </p:sp>
      <p:cxnSp>
        <p:nvCxnSpPr>
          <p:cNvPr id="48" name="Straight Arrow Connector 47">
            <a:extLst>
              <a:ext uri="{FF2B5EF4-FFF2-40B4-BE49-F238E27FC236}">
                <a16:creationId xmlns:a16="http://schemas.microsoft.com/office/drawing/2014/main" id="{5CF5EDAF-1435-C54C-B64A-7D6193A8577B}"/>
              </a:ext>
            </a:extLst>
          </p:cNvPr>
          <p:cNvCxnSpPr>
            <a:cxnSpLocks/>
          </p:cNvCxnSpPr>
          <p:nvPr/>
        </p:nvCxnSpPr>
        <p:spPr>
          <a:xfrm flipH="1">
            <a:off x="4235743" y="1787961"/>
            <a:ext cx="1385464" cy="579492"/>
          </a:xfrm>
          <a:prstGeom prst="straightConnector1">
            <a:avLst/>
          </a:prstGeom>
          <a:ln w="3175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FD1CF8AF-9C59-494D-A204-2F4B2DB39227}"/>
              </a:ext>
            </a:extLst>
          </p:cNvPr>
          <p:cNvCxnSpPr>
            <a:cxnSpLocks/>
          </p:cNvCxnSpPr>
          <p:nvPr/>
        </p:nvCxnSpPr>
        <p:spPr>
          <a:xfrm>
            <a:off x="4146730" y="2684526"/>
            <a:ext cx="582034" cy="513274"/>
          </a:xfrm>
          <a:prstGeom prst="straightConnector1">
            <a:avLst/>
          </a:prstGeom>
          <a:ln w="28575">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F4D30950-2433-FB4B-8DBB-D41396A10A5A}"/>
              </a:ext>
            </a:extLst>
          </p:cNvPr>
          <p:cNvCxnSpPr>
            <a:cxnSpLocks/>
          </p:cNvCxnSpPr>
          <p:nvPr/>
        </p:nvCxnSpPr>
        <p:spPr>
          <a:xfrm>
            <a:off x="5131126" y="3758597"/>
            <a:ext cx="93153" cy="791171"/>
          </a:xfrm>
          <a:prstGeom prst="straightConnector1">
            <a:avLst/>
          </a:prstGeom>
          <a:ln w="3175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8C4305E-209A-814D-A943-F145EEC4D206}"/>
              </a:ext>
            </a:extLst>
          </p:cNvPr>
          <p:cNvSpPr txBox="1"/>
          <p:nvPr/>
        </p:nvSpPr>
        <p:spPr>
          <a:xfrm>
            <a:off x="5579565" y="4176358"/>
            <a:ext cx="181879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AAC &lt; ABC &lt; BBB</a:t>
            </a:r>
          </a:p>
        </p:txBody>
      </p:sp>
      <p:sp>
        <p:nvSpPr>
          <p:cNvPr id="90" name="Rectangle 89">
            <a:extLst>
              <a:ext uri="{FF2B5EF4-FFF2-40B4-BE49-F238E27FC236}">
                <a16:creationId xmlns:a16="http://schemas.microsoft.com/office/drawing/2014/main" id="{A86895E4-DED3-BF49-95B4-668CB9BC1837}"/>
              </a:ext>
            </a:extLst>
          </p:cNvPr>
          <p:cNvSpPr/>
          <p:nvPr/>
        </p:nvSpPr>
        <p:spPr>
          <a:xfrm>
            <a:off x="5960979" y="5593766"/>
            <a:ext cx="328743" cy="1035634"/>
          </a:xfrm>
          <a:prstGeom prst="rect">
            <a:avLst/>
          </a:prstGeom>
          <a:noFill/>
          <a:ln w="317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F6B21DB1-58AB-6E46-8EB7-F135A60EE053}"/>
              </a:ext>
            </a:extLst>
          </p:cNvPr>
          <p:cNvSpPr/>
          <p:nvPr/>
        </p:nvSpPr>
        <p:spPr>
          <a:xfrm>
            <a:off x="9871918" y="1291480"/>
            <a:ext cx="249031" cy="2128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a:t>
            </a:r>
          </a:p>
        </p:txBody>
      </p:sp>
      <p:sp>
        <p:nvSpPr>
          <p:cNvPr id="5" name="TextBox 4">
            <a:extLst>
              <a:ext uri="{FF2B5EF4-FFF2-40B4-BE49-F238E27FC236}">
                <a16:creationId xmlns:a16="http://schemas.microsoft.com/office/drawing/2014/main" id="{70260895-25F7-6D40-A455-90B918188DF1}"/>
              </a:ext>
            </a:extLst>
          </p:cNvPr>
          <p:cNvSpPr txBox="1"/>
          <p:nvPr/>
        </p:nvSpPr>
        <p:spPr>
          <a:xfrm>
            <a:off x="10120949" y="1208705"/>
            <a:ext cx="1509002" cy="369332"/>
          </a:xfrm>
          <a:prstGeom prst="rect">
            <a:avLst/>
          </a:prstGeom>
          <a:noFill/>
        </p:spPr>
        <p:txBody>
          <a:bodyPr wrap="square" rtlCol="0">
            <a:spAutoFit/>
          </a:bodyPr>
          <a:lstStyle/>
          <a:p>
            <a:r>
              <a:rPr lang="en-US" dirty="0"/>
              <a:t>= Target Node</a:t>
            </a:r>
          </a:p>
        </p:txBody>
      </p:sp>
      <p:sp>
        <p:nvSpPr>
          <p:cNvPr id="77" name="Rounded Rectangle 76">
            <a:extLst>
              <a:ext uri="{FF2B5EF4-FFF2-40B4-BE49-F238E27FC236}">
                <a16:creationId xmlns:a16="http://schemas.microsoft.com/office/drawing/2014/main" id="{9D9CA26C-505E-CB4C-BACE-666BF0937C64}"/>
              </a:ext>
            </a:extLst>
          </p:cNvPr>
          <p:cNvSpPr/>
          <p:nvPr/>
        </p:nvSpPr>
        <p:spPr>
          <a:xfrm>
            <a:off x="4802972" y="5089894"/>
            <a:ext cx="249031" cy="2128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J</a:t>
            </a:r>
          </a:p>
        </p:txBody>
      </p:sp>
      <p:sp>
        <p:nvSpPr>
          <p:cNvPr id="81" name="Rounded Rectangle 80">
            <a:extLst>
              <a:ext uri="{FF2B5EF4-FFF2-40B4-BE49-F238E27FC236}">
                <a16:creationId xmlns:a16="http://schemas.microsoft.com/office/drawing/2014/main" id="{ED0D3A1C-BD53-8240-918B-65FF14658224}"/>
              </a:ext>
            </a:extLst>
          </p:cNvPr>
          <p:cNvSpPr/>
          <p:nvPr/>
        </p:nvSpPr>
        <p:spPr>
          <a:xfrm>
            <a:off x="9871918" y="1645123"/>
            <a:ext cx="249031" cy="2128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J</a:t>
            </a:r>
          </a:p>
        </p:txBody>
      </p:sp>
      <p:sp>
        <p:nvSpPr>
          <p:cNvPr id="83" name="TextBox 82">
            <a:extLst>
              <a:ext uri="{FF2B5EF4-FFF2-40B4-BE49-F238E27FC236}">
                <a16:creationId xmlns:a16="http://schemas.microsoft.com/office/drawing/2014/main" id="{3FC230AE-2F22-F946-8308-9AA8EED961C9}"/>
              </a:ext>
            </a:extLst>
          </p:cNvPr>
          <p:cNvSpPr txBox="1"/>
          <p:nvPr/>
        </p:nvSpPr>
        <p:spPr>
          <a:xfrm>
            <a:off x="10120949" y="1562348"/>
            <a:ext cx="1509002" cy="369332"/>
          </a:xfrm>
          <a:prstGeom prst="rect">
            <a:avLst/>
          </a:prstGeom>
          <a:noFill/>
        </p:spPr>
        <p:txBody>
          <a:bodyPr wrap="square" rtlCol="0">
            <a:spAutoFit/>
          </a:bodyPr>
          <a:lstStyle/>
          <a:p>
            <a:r>
              <a:rPr lang="en-US" dirty="0"/>
              <a:t>= Jump Node</a:t>
            </a:r>
          </a:p>
        </p:txBody>
      </p:sp>
      <p:pic>
        <p:nvPicPr>
          <p:cNvPr id="52" name="Audio 51">
            <a:hlinkClick r:id="" action="ppaction://media"/>
            <a:extLst>
              <a:ext uri="{FF2B5EF4-FFF2-40B4-BE49-F238E27FC236}">
                <a16:creationId xmlns:a16="http://schemas.microsoft.com/office/drawing/2014/main" id="{106C322C-0D30-AF48-B075-1153395C540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9934809"/>
      </p:ext>
    </p:extLst>
  </p:cSld>
  <p:clrMapOvr>
    <a:masterClrMapping/>
  </p:clrMapOvr>
  <mc:AlternateContent xmlns:mc="http://schemas.openxmlformats.org/markup-compatibility/2006">
    <mc:Choice xmlns:p14="http://schemas.microsoft.com/office/powerpoint/2010/main" Requires="p14">
      <p:transition spd="slow" p14:dur="2000" advTm="46580"/>
    </mc:Choice>
    <mc:Fallback>
      <p:transition spd="slow" advTm="4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52"/>
                </p:tgtEl>
              </p:cMediaNode>
            </p:audio>
          </p:childTnLst>
        </p:cTn>
      </p:par>
    </p:tnLst>
    <p:bldLst>
      <p:bldP spid="62" grpId="0" animBg="1"/>
      <p:bldP spid="3" grpId="0"/>
      <p:bldP spid="43" grpId="0" animBg="1"/>
      <p:bldP spid="59" grpId="0" animBg="1"/>
      <p:bldP spid="90" grpId="0" animBg="1"/>
      <p:bldP spid="75" grpId="0" animBg="1"/>
      <p:bldP spid="5" grpId="0"/>
      <p:bldP spid="77" grpId="0" animBg="1"/>
      <p:bldP spid="81" grpId="0" animBg="1"/>
      <p:bldP spid="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32853F50-A666-4B49-A57B-987E3F158994}"/>
              </a:ext>
            </a:extLst>
          </p:cNvPr>
          <p:cNvSpPr/>
          <p:nvPr/>
        </p:nvSpPr>
        <p:spPr>
          <a:xfrm>
            <a:off x="4728764" y="4549768"/>
            <a:ext cx="2696308" cy="822332"/>
          </a:xfrm>
          <a:prstGeom prst="rect">
            <a:avLst/>
          </a:prstGeom>
          <a:noFill/>
          <a:ln w="317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29C3D2F-695E-BC4A-80CF-54413EC46A6A}"/>
              </a:ext>
            </a:extLst>
          </p:cNvPr>
          <p:cNvSpPr/>
          <p:nvPr/>
        </p:nvSpPr>
        <p:spPr>
          <a:xfrm>
            <a:off x="3220142" y="2294790"/>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t>
            </a:r>
          </a:p>
        </p:txBody>
      </p:sp>
      <p:sp>
        <p:nvSpPr>
          <p:cNvPr id="2" name="Title 1">
            <a:extLst>
              <a:ext uri="{FF2B5EF4-FFF2-40B4-BE49-F238E27FC236}">
                <a16:creationId xmlns:a16="http://schemas.microsoft.com/office/drawing/2014/main" id="{60620320-8BFA-1849-8943-505E9EC4F6CB}"/>
              </a:ext>
            </a:extLst>
          </p:cNvPr>
          <p:cNvSpPr>
            <a:spLocks noGrp="1"/>
          </p:cNvSpPr>
          <p:nvPr>
            <p:ph type="title"/>
          </p:nvPr>
        </p:nvSpPr>
        <p:spPr/>
        <p:txBody>
          <a:bodyPr/>
          <a:lstStyle/>
          <a:p>
            <a:r>
              <a:rPr lang="en-US" dirty="0"/>
              <a:t>Search Algorithm</a:t>
            </a:r>
          </a:p>
        </p:txBody>
      </p:sp>
      <p:sp>
        <p:nvSpPr>
          <p:cNvPr id="4" name="Slide Number Placeholder 3">
            <a:extLst>
              <a:ext uri="{FF2B5EF4-FFF2-40B4-BE49-F238E27FC236}">
                <a16:creationId xmlns:a16="http://schemas.microsoft.com/office/drawing/2014/main" id="{307D3C9D-A27D-AA4B-9D03-2411FC1A915A}"/>
              </a:ext>
            </a:extLst>
          </p:cNvPr>
          <p:cNvSpPr>
            <a:spLocks noGrp="1"/>
          </p:cNvSpPr>
          <p:nvPr>
            <p:ph type="sldNum" sz="quarter" idx="12"/>
          </p:nvPr>
        </p:nvSpPr>
        <p:spPr/>
        <p:txBody>
          <a:bodyPr/>
          <a:lstStyle/>
          <a:p>
            <a:fld id="{C70DD583-F2C9-1147-B75C-1EF3C99A69B1}" type="slidenum">
              <a:rPr lang="en-US" smtClean="0"/>
              <a:t>15</a:t>
            </a:fld>
            <a:endParaRPr lang="en-US"/>
          </a:p>
        </p:txBody>
      </p:sp>
      <p:grpSp>
        <p:nvGrpSpPr>
          <p:cNvPr id="6" name="Group 5">
            <a:extLst>
              <a:ext uri="{FF2B5EF4-FFF2-40B4-BE49-F238E27FC236}">
                <a16:creationId xmlns:a16="http://schemas.microsoft.com/office/drawing/2014/main" id="{1E7A47D3-B8DB-5840-8A4C-9F152BABD8CA}"/>
              </a:ext>
            </a:extLst>
          </p:cNvPr>
          <p:cNvGrpSpPr/>
          <p:nvPr/>
        </p:nvGrpSpPr>
        <p:grpSpPr>
          <a:xfrm>
            <a:off x="1873038" y="4661779"/>
            <a:ext cx="2391508" cy="527539"/>
            <a:chOff x="1608992" y="2435469"/>
            <a:chExt cx="1951893" cy="395654"/>
          </a:xfrm>
        </p:grpSpPr>
        <p:sp>
          <p:nvSpPr>
            <p:cNvPr id="38" name="Rectangle 37">
              <a:extLst>
                <a:ext uri="{FF2B5EF4-FFF2-40B4-BE49-F238E27FC236}">
                  <a16:creationId xmlns:a16="http://schemas.microsoft.com/office/drawing/2014/main" id="{B8F71DC1-4F23-354D-B56C-DB47249B2995}"/>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50C7480C-1978-BE40-AC0C-865819D3E31F}"/>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EAABF722-8307-854B-B513-F49523A841B1}"/>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B9CFA377-EB60-BE42-A583-C188DD0205B4}"/>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1C0920B9-1CD7-1845-911D-27206699F9C5}"/>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4FA598A-D454-A443-B533-213A3E0EB4DB}"/>
              </a:ext>
            </a:extLst>
          </p:cNvPr>
          <p:cNvGrpSpPr/>
          <p:nvPr/>
        </p:nvGrpSpPr>
        <p:grpSpPr>
          <a:xfrm>
            <a:off x="4900522" y="4661778"/>
            <a:ext cx="2391508" cy="527539"/>
            <a:chOff x="1608992" y="2435469"/>
            <a:chExt cx="1951893" cy="395654"/>
          </a:xfrm>
        </p:grpSpPr>
        <p:sp>
          <p:nvSpPr>
            <p:cNvPr id="33" name="Rectangle 32">
              <a:extLst>
                <a:ext uri="{FF2B5EF4-FFF2-40B4-BE49-F238E27FC236}">
                  <a16:creationId xmlns:a16="http://schemas.microsoft.com/office/drawing/2014/main" id="{EF799952-2310-414D-B951-FE9D3A7152E0}"/>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254593C5-9118-614C-9BC4-EB62A319030A}"/>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B085AAA4-D53B-794A-979A-49BB754C13D2}"/>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2366D1F6-FD12-8F49-A9FC-6799CA221BC7}"/>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0C6E369A-096F-AA44-84B0-094B69E42C0D}"/>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416F5163-3B9D-354A-BDDF-290206378A1C}"/>
              </a:ext>
            </a:extLst>
          </p:cNvPr>
          <p:cNvGrpSpPr/>
          <p:nvPr/>
        </p:nvGrpSpPr>
        <p:grpSpPr>
          <a:xfrm>
            <a:off x="7927453" y="4661773"/>
            <a:ext cx="2391508" cy="527539"/>
            <a:chOff x="1608992" y="2435469"/>
            <a:chExt cx="1951893" cy="395654"/>
          </a:xfrm>
        </p:grpSpPr>
        <p:sp>
          <p:nvSpPr>
            <p:cNvPr id="28" name="Rectangle 27">
              <a:extLst>
                <a:ext uri="{FF2B5EF4-FFF2-40B4-BE49-F238E27FC236}">
                  <a16:creationId xmlns:a16="http://schemas.microsoft.com/office/drawing/2014/main" id="{953D8F66-C100-C344-A87F-524EDFD41487}"/>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86F4C868-05B8-814B-A9E1-8AF4592DA319}"/>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5EC46805-8311-0244-AE83-8CF50BEBD76F}"/>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59776CFE-DFC2-E64E-957F-614212AADC03}"/>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3D4039D1-50C1-1243-AB6D-FF95228B58B9}"/>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58B613FD-3BDA-4C4D-8EDD-3BFA4E050D7E}"/>
              </a:ext>
            </a:extLst>
          </p:cNvPr>
          <p:cNvCxnSpPr>
            <a:stCxn id="42" idx="3"/>
            <a:endCxn id="33" idx="1"/>
          </p:cNvCxnSpPr>
          <p:nvPr/>
        </p:nvCxnSpPr>
        <p:spPr>
          <a:xfrm flipV="1">
            <a:off x="4264546" y="4925548"/>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C220DEF-B342-DE4E-BD5D-BDE8DB5F64C9}"/>
              </a:ext>
            </a:extLst>
          </p:cNvPr>
          <p:cNvCxnSpPr/>
          <p:nvPr/>
        </p:nvCxnSpPr>
        <p:spPr>
          <a:xfrm flipV="1">
            <a:off x="7291477" y="4925543"/>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4ABAF70-97F4-A943-A76E-D44F2BE5C6F4}"/>
              </a:ext>
            </a:extLst>
          </p:cNvPr>
          <p:cNvCxnSpPr>
            <a:cxnSpLocks/>
          </p:cNvCxnSpPr>
          <p:nvPr/>
        </p:nvCxnSpPr>
        <p:spPr>
          <a:xfrm flipH="1">
            <a:off x="2630898"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3AD033-BF5B-1E45-86B4-A27D469453E1}"/>
              </a:ext>
            </a:extLst>
          </p:cNvPr>
          <p:cNvSpPr txBox="1"/>
          <p:nvPr/>
        </p:nvSpPr>
        <p:spPr>
          <a:xfrm>
            <a:off x="2459231" y="5512347"/>
            <a:ext cx="281354" cy="1200329"/>
          </a:xfrm>
          <a:prstGeom prst="rect">
            <a:avLst/>
          </a:prstGeom>
          <a:noFill/>
        </p:spPr>
        <p:txBody>
          <a:bodyPr wrap="square" rtlCol="0">
            <a:spAutoFit/>
          </a:bodyPr>
          <a:lstStyle/>
          <a:p>
            <a:r>
              <a:rPr lang="en-US" sz="2400" dirty="0"/>
              <a:t>A</a:t>
            </a:r>
          </a:p>
          <a:p>
            <a:r>
              <a:rPr lang="en-US" sz="2400" dirty="0"/>
              <a:t>A</a:t>
            </a:r>
          </a:p>
          <a:p>
            <a:r>
              <a:rPr lang="en-US" sz="2400" dirty="0"/>
              <a:t>A</a:t>
            </a:r>
          </a:p>
        </p:txBody>
      </p:sp>
      <p:cxnSp>
        <p:nvCxnSpPr>
          <p:cNvPr id="13" name="Straight Arrow Connector 12">
            <a:extLst>
              <a:ext uri="{FF2B5EF4-FFF2-40B4-BE49-F238E27FC236}">
                <a16:creationId xmlns:a16="http://schemas.microsoft.com/office/drawing/2014/main" id="{512D6855-33D0-5840-AF30-B742A31D06E5}"/>
              </a:ext>
            </a:extLst>
          </p:cNvPr>
          <p:cNvCxnSpPr>
            <a:cxnSpLocks/>
          </p:cNvCxnSpPr>
          <p:nvPr/>
        </p:nvCxnSpPr>
        <p:spPr>
          <a:xfrm flipH="1">
            <a:off x="3095791"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A680EC-8891-594B-B261-BE34D8D2C0DD}"/>
              </a:ext>
            </a:extLst>
          </p:cNvPr>
          <p:cNvSpPr txBox="1"/>
          <p:nvPr/>
        </p:nvSpPr>
        <p:spPr>
          <a:xfrm>
            <a:off x="2924124" y="5512347"/>
            <a:ext cx="281354" cy="1200329"/>
          </a:xfrm>
          <a:prstGeom prst="rect">
            <a:avLst/>
          </a:prstGeom>
          <a:noFill/>
        </p:spPr>
        <p:txBody>
          <a:bodyPr wrap="square" rtlCol="0">
            <a:spAutoFit/>
          </a:bodyPr>
          <a:lstStyle/>
          <a:p>
            <a:r>
              <a:rPr lang="en-US" sz="2400" dirty="0"/>
              <a:t>A</a:t>
            </a:r>
          </a:p>
          <a:p>
            <a:r>
              <a:rPr lang="en-US" sz="2400" dirty="0"/>
              <a:t>A</a:t>
            </a:r>
          </a:p>
          <a:p>
            <a:r>
              <a:rPr lang="en-US" sz="2400" dirty="0"/>
              <a:t>B</a:t>
            </a:r>
          </a:p>
        </p:txBody>
      </p:sp>
      <p:cxnSp>
        <p:nvCxnSpPr>
          <p:cNvPr id="15" name="Straight Arrow Connector 14">
            <a:extLst>
              <a:ext uri="{FF2B5EF4-FFF2-40B4-BE49-F238E27FC236}">
                <a16:creationId xmlns:a16="http://schemas.microsoft.com/office/drawing/2014/main" id="{127690E0-2421-A24C-BE2A-EC07824152DC}"/>
              </a:ext>
            </a:extLst>
          </p:cNvPr>
          <p:cNvCxnSpPr>
            <a:cxnSpLocks/>
          </p:cNvCxnSpPr>
          <p:nvPr/>
        </p:nvCxnSpPr>
        <p:spPr>
          <a:xfrm flipH="1">
            <a:off x="5650647"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DC650FB-E3AF-2545-8050-471294CED2C6}"/>
              </a:ext>
            </a:extLst>
          </p:cNvPr>
          <p:cNvSpPr txBox="1"/>
          <p:nvPr/>
        </p:nvSpPr>
        <p:spPr>
          <a:xfrm>
            <a:off x="5478980" y="5512347"/>
            <a:ext cx="281354" cy="1200329"/>
          </a:xfrm>
          <a:prstGeom prst="rect">
            <a:avLst/>
          </a:prstGeom>
          <a:noFill/>
        </p:spPr>
        <p:txBody>
          <a:bodyPr wrap="square" rtlCol="0">
            <a:spAutoFit/>
          </a:bodyPr>
          <a:lstStyle/>
          <a:p>
            <a:r>
              <a:rPr lang="en-US" sz="2400" dirty="0"/>
              <a:t>A</a:t>
            </a:r>
          </a:p>
          <a:p>
            <a:r>
              <a:rPr lang="en-US" sz="2400" dirty="0"/>
              <a:t>A</a:t>
            </a:r>
          </a:p>
          <a:p>
            <a:r>
              <a:rPr lang="en-US" sz="2400" dirty="0"/>
              <a:t>C</a:t>
            </a:r>
          </a:p>
        </p:txBody>
      </p:sp>
      <p:cxnSp>
        <p:nvCxnSpPr>
          <p:cNvPr id="17" name="Straight Arrow Connector 16">
            <a:extLst>
              <a:ext uri="{FF2B5EF4-FFF2-40B4-BE49-F238E27FC236}">
                <a16:creationId xmlns:a16="http://schemas.microsoft.com/office/drawing/2014/main" id="{27AD2AC0-F45A-9743-BA66-1651AB6CCD0C}"/>
              </a:ext>
            </a:extLst>
          </p:cNvPr>
          <p:cNvCxnSpPr>
            <a:cxnSpLocks/>
          </p:cNvCxnSpPr>
          <p:nvPr/>
        </p:nvCxnSpPr>
        <p:spPr>
          <a:xfrm flipH="1">
            <a:off x="6115263"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92D683E-C2C5-214B-BEFC-85AB0CBF60F2}"/>
              </a:ext>
            </a:extLst>
          </p:cNvPr>
          <p:cNvSpPr txBox="1"/>
          <p:nvPr/>
        </p:nvSpPr>
        <p:spPr>
          <a:xfrm>
            <a:off x="5943596" y="5512347"/>
            <a:ext cx="281354" cy="1200329"/>
          </a:xfrm>
          <a:prstGeom prst="rect">
            <a:avLst/>
          </a:prstGeom>
          <a:noFill/>
        </p:spPr>
        <p:txBody>
          <a:bodyPr wrap="square" rtlCol="0">
            <a:spAutoFit/>
          </a:bodyPr>
          <a:lstStyle/>
          <a:p>
            <a:r>
              <a:rPr lang="en-US" sz="2400" dirty="0"/>
              <a:t>ABC</a:t>
            </a:r>
          </a:p>
        </p:txBody>
      </p:sp>
      <p:cxnSp>
        <p:nvCxnSpPr>
          <p:cNvPr id="19" name="Straight Arrow Connector 18">
            <a:extLst>
              <a:ext uri="{FF2B5EF4-FFF2-40B4-BE49-F238E27FC236}">
                <a16:creationId xmlns:a16="http://schemas.microsoft.com/office/drawing/2014/main" id="{ED282F24-1F6F-634D-B82E-221811D00B50}"/>
              </a:ext>
            </a:extLst>
          </p:cNvPr>
          <p:cNvCxnSpPr>
            <a:cxnSpLocks/>
          </p:cNvCxnSpPr>
          <p:nvPr/>
        </p:nvCxnSpPr>
        <p:spPr>
          <a:xfrm flipH="1">
            <a:off x="8674144"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7059644-E7D0-B448-A868-7DFD050C0BDD}"/>
              </a:ext>
            </a:extLst>
          </p:cNvPr>
          <p:cNvSpPr txBox="1"/>
          <p:nvPr/>
        </p:nvSpPr>
        <p:spPr>
          <a:xfrm>
            <a:off x="8502477" y="5521146"/>
            <a:ext cx="281354" cy="1200329"/>
          </a:xfrm>
          <a:prstGeom prst="rect">
            <a:avLst/>
          </a:prstGeom>
          <a:noFill/>
        </p:spPr>
        <p:txBody>
          <a:bodyPr wrap="square" rtlCol="0">
            <a:spAutoFit/>
          </a:bodyPr>
          <a:lstStyle/>
          <a:p>
            <a:r>
              <a:rPr lang="en-US" sz="2400" dirty="0"/>
              <a:t>B</a:t>
            </a:r>
          </a:p>
          <a:p>
            <a:r>
              <a:rPr lang="en-US" sz="2400" dirty="0"/>
              <a:t>B</a:t>
            </a:r>
            <a:br>
              <a:rPr lang="en-US" sz="2400" dirty="0"/>
            </a:br>
            <a:r>
              <a:rPr lang="en-US" sz="2400" dirty="0"/>
              <a:t>B</a:t>
            </a:r>
          </a:p>
        </p:txBody>
      </p:sp>
      <p:cxnSp>
        <p:nvCxnSpPr>
          <p:cNvPr id="21" name="Straight Arrow Connector 20">
            <a:extLst>
              <a:ext uri="{FF2B5EF4-FFF2-40B4-BE49-F238E27FC236}">
                <a16:creationId xmlns:a16="http://schemas.microsoft.com/office/drawing/2014/main" id="{B68DB0ED-ACC9-D243-9C5A-681A228F764A}"/>
              </a:ext>
            </a:extLst>
          </p:cNvPr>
          <p:cNvCxnSpPr>
            <a:cxnSpLocks/>
          </p:cNvCxnSpPr>
          <p:nvPr/>
        </p:nvCxnSpPr>
        <p:spPr>
          <a:xfrm flipH="1">
            <a:off x="9140063"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687FD5-FC8A-164F-ACFA-7BBED7D7E538}"/>
              </a:ext>
            </a:extLst>
          </p:cNvPr>
          <p:cNvSpPr txBox="1"/>
          <p:nvPr/>
        </p:nvSpPr>
        <p:spPr>
          <a:xfrm>
            <a:off x="8968396" y="5521146"/>
            <a:ext cx="281354" cy="1200329"/>
          </a:xfrm>
          <a:prstGeom prst="rect">
            <a:avLst/>
          </a:prstGeom>
          <a:noFill/>
        </p:spPr>
        <p:txBody>
          <a:bodyPr wrap="square" rtlCol="0">
            <a:spAutoFit/>
          </a:bodyPr>
          <a:lstStyle/>
          <a:p>
            <a:r>
              <a:rPr lang="en-US" sz="2400" dirty="0"/>
              <a:t>B</a:t>
            </a:r>
          </a:p>
          <a:p>
            <a:r>
              <a:rPr lang="en-US" sz="2400" dirty="0"/>
              <a:t>B</a:t>
            </a:r>
          </a:p>
          <a:p>
            <a:r>
              <a:rPr lang="en-US" sz="2400" dirty="0"/>
              <a:t>C</a:t>
            </a:r>
          </a:p>
        </p:txBody>
      </p:sp>
      <p:cxnSp>
        <p:nvCxnSpPr>
          <p:cNvPr id="23" name="Straight Arrow Connector 22">
            <a:extLst>
              <a:ext uri="{FF2B5EF4-FFF2-40B4-BE49-F238E27FC236}">
                <a16:creationId xmlns:a16="http://schemas.microsoft.com/office/drawing/2014/main" id="{CB9A831E-299D-FD46-8B00-A95243C66F30}"/>
              </a:ext>
            </a:extLst>
          </p:cNvPr>
          <p:cNvCxnSpPr>
            <a:cxnSpLocks/>
          </p:cNvCxnSpPr>
          <p:nvPr/>
        </p:nvCxnSpPr>
        <p:spPr>
          <a:xfrm flipH="1">
            <a:off x="9605704"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092A29B-8D81-9244-AF72-F5CF9BA825B4}"/>
              </a:ext>
            </a:extLst>
          </p:cNvPr>
          <p:cNvSpPr txBox="1"/>
          <p:nvPr/>
        </p:nvSpPr>
        <p:spPr>
          <a:xfrm>
            <a:off x="9434037" y="5521146"/>
            <a:ext cx="281354" cy="1200329"/>
          </a:xfrm>
          <a:prstGeom prst="rect">
            <a:avLst/>
          </a:prstGeom>
          <a:noFill/>
        </p:spPr>
        <p:txBody>
          <a:bodyPr wrap="square" rtlCol="0">
            <a:spAutoFit/>
          </a:bodyPr>
          <a:lstStyle/>
          <a:p>
            <a:r>
              <a:rPr lang="en-US" sz="2400" dirty="0"/>
              <a:t>B</a:t>
            </a:r>
          </a:p>
          <a:p>
            <a:r>
              <a:rPr lang="en-US" sz="2400" dirty="0"/>
              <a:t>B</a:t>
            </a:r>
          </a:p>
          <a:p>
            <a:r>
              <a:rPr lang="en-US" sz="2400" dirty="0"/>
              <a:t>D</a:t>
            </a:r>
          </a:p>
        </p:txBody>
      </p:sp>
      <p:pic>
        <p:nvPicPr>
          <p:cNvPr id="25" name="Graphic 24" descr="SVG &gt; decor golden anchor - Free SVG Image &amp; Icon. | SVG Silh">
            <a:extLst>
              <a:ext uri="{FF2B5EF4-FFF2-40B4-BE49-F238E27FC236}">
                <a16:creationId xmlns:a16="http://schemas.microsoft.com/office/drawing/2014/main" id="{0C90D10D-C707-1B4A-BA25-029619119BB4}"/>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2241228" y="4542774"/>
            <a:ext cx="765537" cy="765537"/>
          </a:xfrm>
          <a:prstGeom prst="rect">
            <a:avLst/>
          </a:prstGeom>
        </p:spPr>
      </p:pic>
      <p:pic>
        <p:nvPicPr>
          <p:cNvPr id="26" name="Graphic 25" descr="SVG &gt; decor golden anchor - Free SVG Image &amp; Icon. | SVG Silh">
            <a:extLst>
              <a:ext uri="{FF2B5EF4-FFF2-40B4-BE49-F238E27FC236}">
                <a16:creationId xmlns:a16="http://schemas.microsoft.com/office/drawing/2014/main" id="{C01C9B6A-5EAC-7146-B80E-C55F2EB2A864}"/>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5270150" y="4542773"/>
            <a:ext cx="765537" cy="765537"/>
          </a:xfrm>
          <a:prstGeom prst="rect">
            <a:avLst/>
          </a:prstGeom>
        </p:spPr>
      </p:pic>
      <p:pic>
        <p:nvPicPr>
          <p:cNvPr id="27" name="Graphic 26" descr="SVG &gt; decor golden anchor - Free SVG Image &amp; Icon. | SVG Silh">
            <a:extLst>
              <a:ext uri="{FF2B5EF4-FFF2-40B4-BE49-F238E27FC236}">
                <a16:creationId xmlns:a16="http://schemas.microsoft.com/office/drawing/2014/main" id="{B8D237D4-6ACC-AA4E-A04F-0868F38EECEA}"/>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8302001" y="4542773"/>
            <a:ext cx="765537" cy="765537"/>
          </a:xfrm>
          <a:prstGeom prst="rect">
            <a:avLst/>
          </a:prstGeom>
        </p:spPr>
      </p:pic>
      <p:cxnSp>
        <p:nvCxnSpPr>
          <p:cNvPr id="56" name="Straight Arrow Connector 55">
            <a:extLst>
              <a:ext uri="{FF2B5EF4-FFF2-40B4-BE49-F238E27FC236}">
                <a16:creationId xmlns:a16="http://schemas.microsoft.com/office/drawing/2014/main" id="{35F18690-4BF3-6043-A4AA-9D9344D6E668}"/>
              </a:ext>
            </a:extLst>
          </p:cNvPr>
          <p:cNvCxnSpPr>
            <a:cxnSpLocks/>
            <a:stCxn id="99" idx="3"/>
            <a:endCxn id="45" idx="7"/>
          </p:cNvCxnSpPr>
          <p:nvPr/>
        </p:nvCxnSpPr>
        <p:spPr>
          <a:xfrm flipH="1">
            <a:off x="3998790" y="1655774"/>
            <a:ext cx="1714370" cy="704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D1960A14-3F52-B642-8DA1-FD72239FD300}"/>
              </a:ext>
            </a:extLst>
          </p:cNvPr>
          <p:cNvSpPr/>
          <p:nvPr/>
        </p:nvSpPr>
        <p:spPr>
          <a:xfrm>
            <a:off x="2473722" y="3210117"/>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a:t>
            </a:r>
          </a:p>
        </p:txBody>
      </p:sp>
      <p:cxnSp>
        <p:nvCxnSpPr>
          <p:cNvPr id="82" name="Straight Arrow Connector 81">
            <a:extLst>
              <a:ext uri="{FF2B5EF4-FFF2-40B4-BE49-F238E27FC236}">
                <a16:creationId xmlns:a16="http://schemas.microsoft.com/office/drawing/2014/main" id="{BACC62F7-311E-EC49-862B-4B5B930A3330}"/>
              </a:ext>
            </a:extLst>
          </p:cNvPr>
          <p:cNvCxnSpPr>
            <a:stCxn id="45" idx="3"/>
            <a:endCxn id="79" idx="0"/>
          </p:cNvCxnSpPr>
          <p:nvPr/>
        </p:nvCxnSpPr>
        <p:spPr>
          <a:xfrm flipH="1">
            <a:off x="2929844" y="2677531"/>
            <a:ext cx="423893" cy="532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612304E-CA3E-4346-9078-9509D0B4EE56}"/>
              </a:ext>
            </a:extLst>
          </p:cNvPr>
          <p:cNvCxnSpPr>
            <a:stCxn id="79" idx="3"/>
            <a:endCxn id="38" idx="0"/>
          </p:cNvCxnSpPr>
          <p:nvPr/>
        </p:nvCxnSpPr>
        <p:spPr>
          <a:xfrm flipH="1">
            <a:off x="2115421" y="3592858"/>
            <a:ext cx="491896" cy="1068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C894703E-C9F4-5D43-8D7A-84600864C04C}"/>
              </a:ext>
            </a:extLst>
          </p:cNvPr>
          <p:cNvSpPr/>
          <p:nvPr/>
        </p:nvSpPr>
        <p:spPr>
          <a:xfrm>
            <a:off x="7291477" y="229478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p>
        </p:txBody>
      </p:sp>
      <p:sp>
        <p:nvSpPr>
          <p:cNvPr id="92" name="Oval 91">
            <a:extLst>
              <a:ext uri="{FF2B5EF4-FFF2-40B4-BE49-F238E27FC236}">
                <a16:creationId xmlns:a16="http://schemas.microsoft.com/office/drawing/2014/main" id="{F4BD901A-8563-0544-B270-6036354D1E64}"/>
              </a:ext>
            </a:extLst>
          </p:cNvPr>
          <p:cNvSpPr/>
          <p:nvPr/>
        </p:nvSpPr>
        <p:spPr>
          <a:xfrm>
            <a:off x="7638080" y="3198748"/>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BB</a:t>
            </a:r>
          </a:p>
        </p:txBody>
      </p:sp>
      <p:sp>
        <p:nvSpPr>
          <p:cNvPr id="93" name="Oval 92">
            <a:extLst>
              <a:ext uri="{FF2B5EF4-FFF2-40B4-BE49-F238E27FC236}">
                <a16:creationId xmlns:a16="http://schemas.microsoft.com/office/drawing/2014/main" id="{C2193EB0-AC40-DD46-A35A-A646C534B4EB}"/>
              </a:ext>
            </a:extLst>
          </p:cNvPr>
          <p:cNvSpPr/>
          <p:nvPr/>
        </p:nvSpPr>
        <p:spPr>
          <a:xfrm>
            <a:off x="9862839" y="314444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CC</a:t>
            </a:r>
          </a:p>
        </p:txBody>
      </p:sp>
      <p:cxnSp>
        <p:nvCxnSpPr>
          <p:cNvPr id="94" name="Straight Arrow Connector 93">
            <a:extLst>
              <a:ext uri="{FF2B5EF4-FFF2-40B4-BE49-F238E27FC236}">
                <a16:creationId xmlns:a16="http://schemas.microsoft.com/office/drawing/2014/main" id="{43778B49-C2BF-564D-8296-3A8E986A7277}"/>
              </a:ext>
            </a:extLst>
          </p:cNvPr>
          <p:cNvCxnSpPr>
            <a:cxnSpLocks/>
            <a:stCxn id="91" idx="4"/>
            <a:endCxn id="92" idx="0"/>
          </p:cNvCxnSpPr>
          <p:nvPr/>
        </p:nvCxnSpPr>
        <p:spPr>
          <a:xfrm>
            <a:off x="7747599" y="2743198"/>
            <a:ext cx="346603" cy="45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7E4C807-A198-9547-8D64-4A5C8788AE55}"/>
              </a:ext>
            </a:extLst>
          </p:cNvPr>
          <p:cNvCxnSpPr>
            <a:stCxn id="91" idx="5"/>
            <a:endCxn id="93" idx="1"/>
          </p:cNvCxnSpPr>
          <p:nvPr/>
        </p:nvCxnSpPr>
        <p:spPr>
          <a:xfrm>
            <a:off x="8070125" y="2677530"/>
            <a:ext cx="1926309" cy="532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DC8DBC08-26FF-554E-B114-DFF4E59BD311}"/>
              </a:ext>
            </a:extLst>
          </p:cNvPr>
          <p:cNvSpPr/>
          <p:nvPr/>
        </p:nvSpPr>
        <p:spPr>
          <a:xfrm>
            <a:off x="5579565" y="1273033"/>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106" name="Straight Arrow Connector 105">
            <a:extLst>
              <a:ext uri="{FF2B5EF4-FFF2-40B4-BE49-F238E27FC236}">
                <a16:creationId xmlns:a16="http://schemas.microsoft.com/office/drawing/2014/main" id="{E0419FDA-FD8B-304F-9F98-6A23C67DD1FB}"/>
              </a:ext>
            </a:extLst>
          </p:cNvPr>
          <p:cNvCxnSpPr>
            <a:cxnSpLocks/>
            <a:stCxn id="99" idx="5"/>
            <a:endCxn id="91" idx="1"/>
          </p:cNvCxnSpPr>
          <p:nvPr/>
        </p:nvCxnSpPr>
        <p:spPr>
          <a:xfrm>
            <a:off x="6358213" y="1655774"/>
            <a:ext cx="1066859" cy="704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75396E5-DE5E-984B-A551-69CD9C0932D7}"/>
              </a:ext>
            </a:extLst>
          </p:cNvPr>
          <p:cNvCxnSpPr>
            <a:stCxn id="92" idx="4"/>
            <a:endCxn id="28" idx="0"/>
          </p:cNvCxnSpPr>
          <p:nvPr/>
        </p:nvCxnSpPr>
        <p:spPr>
          <a:xfrm>
            <a:off x="8094202" y="3647157"/>
            <a:ext cx="75634" cy="1014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A0202295-6B59-744A-922E-1232BC7B1D86}"/>
              </a:ext>
            </a:extLst>
          </p:cNvPr>
          <p:cNvGrpSpPr/>
          <p:nvPr/>
        </p:nvGrpSpPr>
        <p:grpSpPr>
          <a:xfrm>
            <a:off x="762641" y="4858401"/>
            <a:ext cx="735849" cy="134280"/>
            <a:chOff x="806708" y="2722417"/>
            <a:chExt cx="735849" cy="134280"/>
          </a:xfrm>
        </p:grpSpPr>
        <p:sp>
          <p:nvSpPr>
            <p:cNvPr id="121" name="Oval 120">
              <a:extLst>
                <a:ext uri="{FF2B5EF4-FFF2-40B4-BE49-F238E27FC236}">
                  <a16:creationId xmlns:a16="http://schemas.microsoft.com/office/drawing/2014/main" id="{41429F7D-D743-0242-954A-FB389ADD7116}"/>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7C45E0DE-C249-584A-8509-8244A3C674B4}"/>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B7285CB-CD64-2441-BBB0-ADFEDBD2E77C}"/>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9F05F6C0-0996-2249-BD49-824265BB6383}"/>
              </a:ext>
            </a:extLst>
          </p:cNvPr>
          <p:cNvGrpSpPr/>
          <p:nvPr/>
        </p:nvGrpSpPr>
        <p:grpSpPr>
          <a:xfrm>
            <a:off x="10886073" y="4791261"/>
            <a:ext cx="735849" cy="134280"/>
            <a:chOff x="806708" y="2722417"/>
            <a:chExt cx="735849" cy="134280"/>
          </a:xfrm>
        </p:grpSpPr>
        <p:sp>
          <p:nvSpPr>
            <p:cNvPr id="125" name="Oval 124">
              <a:extLst>
                <a:ext uri="{FF2B5EF4-FFF2-40B4-BE49-F238E27FC236}">
                  <a16:creationId xmlns:a16="http://schemas.microsoft.com/office/drawing/2014/main" id="{78728F30-886C-694F-8A9A-5E29AFBCA131}"/>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2B9C9CC-A9CE-5741-90AA-6FC0D67545C2}"/>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FF79CCCF-C48E-C442-9159-72CF3E48F7A4}"/>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Arrow Connector 66">
            <a:extLst>
              <a:ext uri="{FF2B5EF4-FFF2-40B4-BE49-F238E27FC236}">
                <a16:creationId xmlns:a16="http://schemas.microsoft.com/office/drawing/2014/main" id="{AAB67983-637F-2B4F-BFD9-614D90425904}"/>
              </a:ext>
            </a:extLst>
          </p:cNvPr>
          <p:cNvCxnSpPr>
            <a:cxnSpLocks/>
          </p:cNvCxnSpPr>
          <p:nvPr/>
        </p:nvCxnSpPr>
        <p:spPr>
          <a:xfrm flipH="1">
            <a:off x="6590992"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9F960C6-6912-4F44-AB13-0E79C5D76F34}"/>
              </a:ext>
            </a:extLst>
          </p:cNvPr>
          <p:cNvSpPr txBox="1"/>
          <p:nvPr/>
        </p:nvSpPr>
        <p:spPr>
          <a:xfrm>
            <a:off x="6419325" y="5512347"/>
            <a:ext cx="281354" cy="1200329"/>
          </a:xfrm>
          <a:prstGeom prst="rect">
            <a:avLst/>
          </a:prstGeom>
          <a:noFill/>
        </p:spPr>
        <p:txBody>
          <a:bodyPr wrap="square" rtlCol="0">
            <a:spAutoFit/>
          </a:bodyPr>
          <a:lstStyle/>
          <a:p>
            <a:r>
              <a:rPr lang="en-US" sz="2400" dirty="0"/>
              <a:t>B</a:t>
            </a:r>
          </a:p>
          <a:p>
            <a:r>
              <a:rPr lang="en-US" sz="2400" dirty="0"/>
              <a:t>A</a:t>
            </a:r>
          </a:p>
          <a:p>
            <a:r>
              <a:rPr lang="en-US" sz="2400" dirty="0"/>
              <a:t>A</a:t>
            </a:r>
          </a:p>
        </p:txBody>
      </p:sp>
      <p:sp>
        <p:nvSpPr>
          <p:cNvPr id="3" name="TextBox 2">
            <a:extLst>
              <a:ext uri="{FF2B5EF4-FFF2-40B4-BE49-F238E27FC236}">
                <a16:creationId xmlns:a16="http://schemas.microsoft.com/office/drawing/2014/main" id="{49B8E067-7911-C041-BCA3-053E7B8E0BC8}"/>
              </a:ext>
            </a:extLst>
          </p:cNvPr>
          <p:cNvSpPr txBox="1"/>
          <p:nvPr/>
        </p:nvSpPr>
        <p:spPr>
          <a:xfrm>
            <a:off x="9834196" y="800100"/>
            <a:ext cx="1903535" cy="369332"/>
          </a:xfrm>
          <a:prstGeom prst="rect">
            <a:avLst/>
          </a:prstGeom>
          <a:noFill/>
        </p:spPr>
        <p:txBody>
          <a:bodyPr wrap="square" rtlCol="0">
            <a:spAutoFit/>
          </a:bodyPr>
          <a:lstStyle/>
          <a:p>
            <a:r>
              <a:rPr lang="en-US" dirty="0"/>
              <a:t>Query: Get(ABC)</a:t>
            </a:r>
          </a:p>
        </p:txBody>
      </p:sp>
      <p:sp>
        <p:nvSpPr>
          <p:cNvPr id="43" name="Rounded Rectangle 42">
            <a:extLst>
              <a:ext uri="{FF2B5EF4-FFF2-40B4-BE49-F238E27FC236}">
                <a16:creationId xmlns:a16="http://schemas.microsoft.com/office/drawing/2014/main" id="{A5DBEDD8-C60C-9F4F-822F-8E8A594CB67B}"/>
              </a:ext>
            </a:extLst>
          </p:cNvPr>
          <p:cNvSpPr/>
          <p:nvPr/>
        </p:nvSpPr>
        <p:spPr>
          <a:xfrm>
            <a:off x="4789209" y="4508439"/>
            <a:ext cx="249031" cy="2128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a:t>
            </a:r>
          </a:p>
        </p:txBody>
      </p:sp>
      <p:sp>
        <p:nvSpPr>
          <p:cNvPr id="90" name="Rectangle 89">
            <a:extLst>
              <a:ext uri="{FF2B5EF4-FFF2-40B4-BE49-F238E27FC236}">
                <a16:creationId xmlns:a16="http://schemas.microsoft.com/office/drawing/2014/main" id="{A86895E4-DED3-BF49-95B4-668CB9BC1837}"/>
              </a:ext>
            </a:extLst>
          </p:cNvPr>
          <p:cNvSpPr/>
          <p:nvPr/>
        </p:nvSpPr>
        <p:spPr>
          <a:xfrm>
            <a:off x="5960979" y="5593766"/>
            <a:ext cx="328743" cy="1035634"/>
          </a:xfrm>
          <a:prstGeom prst="rect">
            <a:avLst/>
          </a:prstGeom>
          <a:noFill/>
          <a:ln w="317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EA0C1D96-FC7B-2640-8634-E2E6BE19CCC1}"/>
              </a:ext>
            </a:extLst>
          </p:cNvPr>
          <p:cNvCxnSpPr>
            <a:cxnSpLocks/>
          </p:cNvCxnSpPr>
          <p:nvPr/>
        </p:nvCxnSpPr>
        <p:spPr>
          <a:xfrm flipH="1">
            <a:off x="4235743" y="1787961"/>
            <a:ext cx="1385464" cy="579492"/>
          </a:xfrm>
          <a:prstGeom prst="straightConnector1">
            <a:avLst/>
          </a:prstGeom>
          <a:ln w="3175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7820862-3586-6D42-84D3-C46E75AE5EAE}"/>
              </a:ext>
            </a:extLst>
          </p:cNvPr>
          <p:cNvCxnSpPr>
            <a:cxnSpLocks/>
          </p:cNvCxnSpPr>
          <p:nvPr/>
        </p:nvCxnSpPr>
        <p:spPr>
          <a:xfrm flipH="1">
            <a:off x="3166712" y="2805173"/>
            <a:ext cx="256608" cy="345442"/>
          </a:xfrm>
          <a:prstGeom prst="straightConnector1">
            <a:avLst/>
          </a:prstGeom>
          <a:ln w="3175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08BFD6D-FBFF-FF4B-A716-AA4D3FDBB90F}"/>
              </a:ext>
            </a:extLst>
          </p:cNvPr>
          <p:cNvCxnSpPr>
            <a:cxnSpLocks/>
          </p:cNvCxnSpPr>
          <p:nvPr/>
        </p:nvCxnSpPr>
        <p:spPr>
          <a:xfrm flipH="1">
            <a:off x="2297914" y="3746452"/>
            <a:ext cx="369848" cy="813309"/>
          </a:xfrm>
          <a:prstGeom prst="straightConnector1">
            <a:avLst/>
          </a:prstGeom>
          <a:ln w="3175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CE332F4D-60E1-FF45-9A50-DA0E92A01764}"/>
              </a:ext>
            </a:extLst>
          </p:cNvPr>
          <p:cNvSpPr/>
          <p:nvPr/>
        </p:nvSpPr>
        <p:spPr>
          <a:xfrm>
            <a:off x="1699785" y="4564807"/>
            <a:ext cx="2696308" cy="822332"/>
          </a:xfrm>
          <a:prstGeom prst="rect">
            <a:avLst/>
          </a:prstGeom>
          <a:noFill/>
          <a:ln w="317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BDB9830A-941D-7442-A43F-9C84DD43173B}"/>
              </a:ext>
            </a:extLst>
          </p:cNvPr>
          <p:cNvSpPr/>
          <p:nvPr/>
        </p:nvSpPr>
        <p:spPr>
          <a:xfrm>
            <a:off x="4564997" y="3204795"/>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a:t>
            </a:r>
          </a:p>
        </p:txBody>
      </p:sp>
      <p:cxnSp>
        <p:nvCxnSpPr>
          <p:cNvPr id="89" name="Straight Arrow Connector 88">
            <a:extLst>
              <a:ext uri="{FF2B5EF4-FFF2-40B4-BE49-F238E27FC236}">
                <a16:creationId xmlns:a16="http://schemas.microsoft.com/office/drawing/2014/main" id="{14DBA502-0B85-2247-8278-BAFC1FC29883}"/>
              </a:ext>
            </a:extLst>
          </p:cNvPr>
          <p:cNvCxnSpPr>
            <a:stCxn id="87" idx="4"/>
          </p:cNvCxnSpPr>
          <p:nvPr/>
        </p:nvCxnSpPr>
        <p:spPr>
          <a:xfrm>
            <a:off x="5021119" y="3653204"/>
            <a:ext cx="121786" cy="1008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D753E24-F3F8-7C40-9CC2-25FEB40CF74C}"/>
              </a:ext>
            </a:extLst>
          </p:cNvPr>
          <p:cNvCxnSpPr/>
          <p:nvPr/>
        </p:nvCxnSpPr>
        <p:spPr>
          <a:xfrm>
            <a:off x="3998790" y="2677531"/>
            <a:ext cx="699802" cy="592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Rounded Rectangle 76">
            <a:extLst>
              <a:ext uri="{FF2B5EF4-FFF2-40B4-BE49-F238E27FC236}">
                <a16:creationId xmlns:a16="http://schemas.microsoft.com/office/drawing/2014/main" id="{5D84DDDB-4F20-784F-8E93-2C5D34BD6FAC}"/>
              </a:ext>
            </a:extLst>
          </p:cNvPr>
          <p:cNvSpPr/>
          <p:nvPr/>
        </p:nvSpPr>
        <p:spPr>
          <a:xfrm>
            <a:off x="9893820" y="1235154"/>
            <a:ext cx="249031" cy="2128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a:t>
            </a:r>
          </a:p>
        </p:txBody>
      </p:sp>
      <p:sp>
        <p:nvSpPr>
          <p:cNvPr id="78" name="TextBox 77">
            <a:extLst>
              <a:ext uri="{FF2B5EF4-FFF2-40B4-BE49-F238E27FC236}">
                <a16:creationId xmlns:a16="http://schemas.microsoft.com/office/drawing/2014/main" id="{BB59F52C-A7AA-3140-B63F-AC9BCF5E156E}"/>
              </a:ext>
            </a:extLst>
          </p:cNvPr>
          <p:cNvSpPr txBox="1"/>
          <p:nvPr/>
        </p:nvSpPr>
        <p:spPr>
          <a:xfrm>
            <a:off x="10142851" y="1152379"/>
            <a:ext cx="1509002" cy="369332"/>
          </a:xfrm>
          <a:prstGeom prst="rect">
            <a:avLst/>
          </a:prstGeom>
          <a:noFill/>
        </p:spPr>
        <p:txBody>
          <a:bodyPr wrap="square" rtlCol="0">
            <a:spAutoFit/>
          </a:bodyPr>
          <a:lstStyle/>
          <a:p>
            <a:r>
              <a:rPr lang="en-US" dirty="0"/>
              <a:t>= Target Node</a:t>
            </a:r>
          </a:p>
        </p:txBody>
      </p:sp>
      <p:sp>
        <p:nvSpPr>
          <p:cNvPr id="80" name="Rounded Rectangle 79">
            <a:extLst>
              <a:ext uri="{FF2B5EF4-FFF2-40B4-BE49-F238E27FC236}">
                <a16:creationId xmlns:a16="http://schemas.microsoft.com/office/drawing/2014/main" id="{938E4391-0A4E-654D-BE18-4AB4B37A8BFB}"/>
              </a:ext>
            </a:extLst>
          </p:cNvPr>
          <p:cNvSpPr/>
          <p:nvPr/>
        </p:nvSpPr>
        <p:spPr>
          <a:xfrm>
            <a:off x="9893820" y="1588797"/>
            <a:ext cx="249031" cy="2128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J</a:t>
            </a:r>
          </a:p>
        </p:txBody>
      </p:sp>
      <p:sp>
        <p:nvSpPr>
          <p:cNvPr id="85" name="TextBox 84">
            <a:extLst>
              <a:ext uri="{FF2B5EF4-FFF2-40B4-BE49-F238E27FC236}">
                <a16:creationId xmlns:a16="http://schemas.microsoft.com/office/drawing/2014/main" id="{2276555A-C68E-FB4B-BC13-AECD0BCB55FD}"/>
              </a:ext>
            </a:extLst>
          </p:cNvPr>
          <p:cNvSpPr txBox="1"/>
          <p:nvPr/>
        </p:nvSpPr>
        <p:spPr>
          <a:xfrm>
            <a:off x="10142851" y="1506022"/>
            <a:ext cx="1509002" cy="369332"/>
          </a:xfrm>
          <a:prstGeom prst="rect">
            <a:avLst/>
          </a:prstGeom>
          <a:noFill/>
        </p:spPr>
        <p:txBody>
          <a:bodyPr wrap="square" rtlCol="0">
            <a:spAutoFit/>
          </a:bodyPr>
          <a:lstStyle/>
          <a:p>
            <a:r>
              <a:rPr lang="en-US" dirty="0"/>
              <a:t>= Jump Node</a:t>
            </a:r>
          </a:p>
        </p:txBody>
      </p:sp>
      <p:sp>
        <p:nvSpPr>
          <p:cNvPr id="86" name="Rounded Rectangle 85">
            <a:extLst>
              <a:ext uri="{FF2B5EF4-FFF2-40B4-BE49-F238E27FC236}">
                <a16:creationId xmlns:a16="http://schemas.microsoft.com/office/drawing/2014/main" id="{43DFFC6E-AC20-2D4F-AA7D-394E70093C3B}"/>
              </a:ext>
            </a:extLst>
          </p:cNvPr>
          <p:cNvSpPr/>
          <p:nvPr/>
        </p:nvSpPr>
        <p:spPr>
          <a:xfrm>
            <a:off x="1740443" y="5075393"/>
            <a:ext cx="249031" cy="2128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J</a:t>
            </a:r>
          </a:p>
        </p:txBody>
      </p:sp>
      <p:sp>
        <p:nvSpPr>
          <p:cNvPr id="5" name="TextBox 4">
            <a:extLst>
              <a:ext uri="{FF2B5EF4-FFF2-40B4-BE49-F238E27FC236}">
                <a16:creationId xmlns:a16="http://schemas.microsoft.com/office/drawing/2014/main" id="{004CC9F4-C36C-AA46-B444-6EADD170F880}"/>
              </a:ext>
            </a:extLst>
          </p:cNvPr>
          <p:cNvSpPr txBox="1"/>
          <p:nvPr/>
        </p:nvSpPr>
        <p:spPr>
          <a:xfrm>
            <a:off x="3422371" y="3200722"/>
            <a:ext cx="4169024" cy="7694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200" b="1" dirty="0"/>
              <a:t>Search can tolerate inconsistency between search and data layer.</a:t>
            </a:r>
          </a:p>
        </p:txBody>
      </p:sp>
      <p:pic>
        <p:nvPicPr>
          <p:cNvPr id="48" name="Audio 47">
            <a:hlinkClick r:id="" action="ppaction://media"/>
            <a:extLst>
              <a:ext uri="{FF2B5EF4-FFF2-40B4-BE49-F238E27FC236}">
                <a16:creationId xmlns:a16="http://schemas.microsoft.com/office/drawing/2014/main" id="{C6295304-2996-A344-A803-B881A5548B4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66744556"/>
      </p:ext>
    </p:extLst>
  </p:cSld>
  <p:clrMapOvr>
    <a:masterClrMapping/>
  </p:clrMapOvr>
  <mc:AlternateContent xmlns:mc="http://schemas.openxmlformats.org/markup-compatibility/2006">
    <mc:Choice xmlns:p14="http://schemas.microsoft.com/office/powerpoint/2010/main" Requires="p14">
      <p:transition spd="slow" p14:dur="2000" advTm="22928"/>
    </mc:Choice>
    <mc:Fallback>
      <p:transition spd="slow" advTm="22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0"/>
                                          </p:stCondLst>
                                        </p:cTn>
                                        <p:tgtEl>
                                          <p:spTgt spid="7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500"/>
                                  </p:stCondLst>
                                  <p:childTnLst>
                                    <p:set>
                                      <p:cBhvr>
                                        <p:cTn id="24" dur="1" fill="hold">
                                          <p:stCondLst>
                                            <p:cond delay="0"/>
                                          </p:stCondLst>
                                        </p:cTn>
                                        <p:tgtEl>
                                          <p:spTgt spid="81"/>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500"/>
                                  </p:stCondLst>
                                  <p:childTnLst>
                                    <p:set>
                                      <p:cBhvr>
                                        <p:cTn id="27" dur="1" fill="hold">
                                          <p:stCondLst>
                                            <p:cond delay="0"/>
                                          </p:stCondLst>
                                        </p:cTn>
                                        <p:tgtEl>
                                          <p:spTgt spid="86"/>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50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grpId="0" nodeType="afterEffect">
                                  <p:stCondLst>
                                    <p:cond delay="500"/>
                                  </p:stCondLst>
                                  <p:childTnLst>
                                    <p:set>
                                      <p:cBhvr>
                                        <p:cTn id="33" dur="1" fill="hold">
                                          <p:stCondLst>
                                            <p:cond delay="0"/>
                                          </p:stCondLst>
                                        </p:cTn>
                                        <p:tgtEl>
                                          <p:spTgt spid="62"/>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grpId="0" nodeType="afterEffect">
                                  <p:stCondLst>
                                    <p:cond delay="500"/>
                                  </p:stCondLst>
                                  <p:childTnLst>
                                    <p:set>
                                      <p:cBhvr>
                                        <p:cTn id="36" dur="1" fill="hold">
                                          <p:stCondLst>
                                            <p:cond delay="0"/>
                                          </p:stCondLst>
                                        </p:cTn>
                                        <p:tgtEl>
                                          <p:spTgt spid="9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8"/>
                </p:tgtEl>
              </p:cMediaNode>
            </p:audio>
          </p:childTnLst>
        </p:cTn>
      </p:par>
    </p:tnLst>
    <p:bldLst>
      <p:bldP spid="62" grpId="0" animBg="1"/>
      <p:bldP spid="90" grpId="0" animBg="1"/>
      <p:bldP spid="83" grpId="0" animBg="1"/>
      <p:bldP spid="87" grpId="0" animBg="1"/>
      <p:bldP spid="86"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20320-8BFA-1849-8943-505E9EC4F6CB}"/>
              </a:ext>
            </a:extLst>
          </p:cNvPr>
          <p:cNvSpPr>
            <a:spLocks noGrp="1"/>
          </p:cNvSpPr>
          <p:nvPr>
            <p:ph type="title"/>
          </p:nvPr>
        </p:nvSpPr>
        <p:spPr/>
        <p:txBody>
          <a:bodyPr/>
          <a:lstStyle/>
          <a:p>
            <a:r>
              <a:rPr lang="en-US" dirty="0"/>
              <a:t>Asynchronous Update</a:t>
            </a:r>
          </a:p>
        </p:txBody>
      </p:sp>
      <p:sp>
        <p:nvSpPr>
          <p:cNvPr id="4" name="Slide Number Placeholder 3">
            <a:extLst>
              <a:ext uri="{FF2B5EF4-FFF2-40B4-BE49-F238E27FC236}">
                <a16:creationId xmlns:a16="http://schemas.microsoft.com/office/drawing/2014/main" id="{307D3C9D-A27D-AA4B-9D03-2411FC1A915A}"/>
              </a:ext>
            </a:extLst>
          </p:cNvPr>
          <p:cNvSpPr>
            <a:spLocks noGrp="1"/>
          </p:cNvSpPr>
          <p:nvPr>
            <p:ph type="sldNum" sz="quarter" idx="12"/>
          </p:nvPr>
        </p:nvSpPr>
        <p:spPr/>
        <p:txBody>
          <a:bodyPr/>
          <a:lstStyle/>
          <a:p>
            <a:fld id="{C70DD583-F2C9-1147-B75C-1EF3C99A69B1}" type="slidenum">
              <a:rPr lang="en-US" smtClean="0"/>
              <a:t>16</a:t>
            </a:fld>
            <a:endParaRPr lang="en-US"/>
          </a:p>
        </p:txBody>
      </p:sp>
      <p:grpSp>
        <p:nvGrpSpPr>
          <p:cNvPr id="6" name="Group 5">
            <a:extLst>
              <a:ext uri="{FF2B5EF4-FFF2-40B4-BE49-F238E27FC236}">
                <a16:creationId xmlns:a16="http://schemas.microsoft.com/office/drawing/2014/main" id="{1E7A47D3-B8DB-5840-8A4C-9F152BABD8CA}"/>
              </a:ext>
            </a:extLst>
          </p:cNvPr>
          <p:cNvGrpSpPr/>
          <p:nvPr/>
        </p:nvGrpSpPr>
        <p:grpSpPr>
          <a:xfrm>
            <a:off x="3956195" y="4670572"/>
            <a:ext cx="2391508" cy="527539"/>
            <a:chOff x="1608992" y="2435469"/>
            <a:chExt cx="1951893" cy="395654"/>
          </a:xfrm>
        </p:grpSpPr>
        <p:sp>
          <p:nvSpPr>
            <p:cNvPr id="38" name="Rectangle 37">
              <a:extLst>
                <a:ext uri="{FF2B5EF4-FFF2-40B4-BE49-F238E27FC236}">
                  <a16:creationId xmlns:a16="http://schemas.microsoft.com/office/drawing/2014/main" id="{B8F71DC1-4F23-354D-B56C-DB47249B2995}"/>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50C7480C-1978-BE40-AC0C-865819D3E31F}"/>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EAABF722-8307-854B-B513-F49523A841B1}"/>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B9CFA377-EB60-BE42-A583-C188DD0205B4}"/>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1C0920B9-1CD7-1845-911D-27206699F9C5}"/>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416F5163-3B9D-354A-BDDF-290206378A1C}"/>
              </a:ext>
            </a:extLst>
          </p:cNvPr>
          <p:cNvGrpSpPr/>
          <p:nvPr/>
        </p:nvGrpSpPr>
        <p:grpSpPr>
          <a:xfrm>
            <a:off x="7927453" y="4661773"/>
            <a:ext cx="2391508" cy="527539"/>
            <a:chOff x="1608992" y="2435469"/>
            <a:chExt cx="1951893" cy="395654"/>
          </a:xfrm>
        </p:grpSpPr>
        <p:sp>
          <p:nvSpPr>
            <p:cNvPr id="28" name="Rectangle 27">
              <a:extLst>
                <a:ext uri="{FF2B5EF4-FFF2-40B4-BE49-F238E27FC236}">
                  <a16:creationId xmlns:a16="http://schemas.microsoft.com/office/drawing/2014/main" id="{953D8F66-C100-C344-A87F-524EDFD41487}"/>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86F4C868-05B8-814B-A9E1-8AF4592DA319}"/>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5EC46805-8311-0244-AE83-8CF50BEBD76F}"/>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59776CFE-DFC2-E64E-957F-614212AADC03}"/>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3D4039D1-50C1-1243-AB6D-FF95228B58B9}"/>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58B613FD-3BDA-4C4D-8EDD-3BFA4E050D7E}"/>
              </a:ext>
            </a:extLst>
          </p:cNvPr>
          <p:cNvCxnSpPr>
            <a:cxnSpLocks/>
            <a:stCxn id="42" idx="3"/>
            <a:endCxn id="28" idx="1"/>
          </p:cNvCxnSpPr>
          <p:nvPr/>
        </p:nvCxnSpPr>
        <p:spPr>
          <a:xfrm flipV="1">
            <a:off x="6347703" y="4925543"/>
            <a:ext cx="1579750" cy="87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4ABAF70-97F4-A943-A76E-D44F2BE5C6F4}"/>
              </a:ext>
            </a:extLst>
          </p:cNvPr>
          <p:cNvCxnSpPr>
            <a:cxnSpLocks/>
          </p:cNvCxnSpPr>
          <p:nvPr/>
        </p:nvCxnSpPr>
        <p:spPr>
          <a:xfrm flipH="1">
            <a:off x="4714055" y="5198105"/>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3AD033-BF5B-1E45-86B4-A27D469453E1}"/>
              </a:ext>
            </a:extLst>
          </p:cNvPr>
          <p:cNvSpPr txBox="1"/>
          <p:nvPr/>
        </p:nvSpPr>
        <p:spPr>
          <a:xfrm>
            <a:off x="4542388" y="5521140"/>
            <a:ext cx="281354" cy="1200329"/>
          </a:xfrm>
          <a:prstGeom prst="rect">
            <a:avLst/>
          </a:prstGeom>
          <a:noFill/>
        </p:spPr>
        <p:txBody>
          <a:bodyPr wrap="square" rtlCol="0">
            <a:spAutoFit/>
          </a:bodyPr>
          <a:lstStyle/>
          <a:p>
            <a:r>
              <a:rPr lang="en-US" sz="2400" dirty="0"/>
              <a:t>A</a:t>
            </a:r>
          </a:p>
          <a:p>
            <a:r>
              <a:rPr lang="en-US" sz="2400" dirty="0"/>
              <a:t>A</a:t>
            </a:r>
          </a:p>
          <a:p>
            <a:r>
              <a:rPr lang="en-US" sz="2400" dirty="0"/>
              <a:t>A</a:t>
            </a:r>
          </a:p>
        </p:txBody>
      </p:sp>
      <p:cxnSp>
        <p:nvCxnSpPr>
          <p:cNvPr id="13" name="Straight Arrow Connector 12">
            <a:extLst>
              <a:ext uri="{FF2B5EF4-FFF2-40B4-BE49-F238E27FC236}">
                <a16:creationId xmlns:a16="http://schemas.microsoft.com/office/drawing/2014/main" id="{512D6855-33D0-5840-AF30-B742A31D06E5}"/>
              </a:ext>
            </a:extLst>
          </p:cNvPr>
          <p:cNvCxnSpPr>
            <a:cxnSpLocks/>
          </p:cNvCxnSpPr>
          <p:nvPr/>
        </p:nvCxnSpPr>
        <p:spPr>
          <a:xfrm flipH="1">
            <a:off x="5178948" y="5198105"/>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A680EC-8891-594B-B261-BE34D8D2C0DD}"/>
              </a:ext>
            </a:extLst>
          </p:cNvPr>
          <p:cNvSpPr txBox="1"/>
          <p:nvPr/>
        </p:nvSpPr>
        <p:spPr>
          <a:xfrm>
            <a:off x="5007281" y="5521140"/>
            <a:ext cx="281354" cy="1200329"/>
          </a:xfrm>
          <a:prstGeom prst="rect">
            <a:avLst/>
          </a:prstGeom>
          <a:noFill/>
        </p:spPr>
        <p:txBody>
          <a:bodyPr wrap="square" rtlCol="0">
            <a:spAutoFit/>
          </a:bodyPr>
          <a:lstStyle/>
          <a:p>
            <a:r>
              <a:rPr lang="en-US" sz="2400" dirty="0"/>
              <a:t>A</a:t>
            </a:r>
          </a:p>
          <a:p>
            <a:r>
              <a:rPr lang="en-US" sz="2400" dirty="0"/>
              <a:t>A</a:t>
            </a:r>
          </a:p>
          <a:p>
            <a:r>
              <a:rPr lang="en-US" sz="2400" dirty="0"/>
              <a:t>B</a:t>
            </a:r>
          </a:p>
        </p:txBody>
      </p:sp>
      <p:cxnSp>
        <p:nvCxnSpPr>
          <p:cNvPr id="15" name="Straight Arrow Connector 14">
            <a:extLst>
              <a:ext uri="{FF2B5EF4-FFF2-40B4-BE49-F238E27FC236}">
                <a16:creationId xmlns:a16="http://schemas.microsoft.com/office/drawing/2014/main" id="{127690E0-2421-A24C-BE2A-EC07824152DC}"/>
              </a:ext>
            </a:extLst>
          </p:cNvPr>
          <p:cNvCxnSpPr>
            <a:cxnSpLocks/>
          </p:cNvCxnSpPr>
          <p:nvPr/>
        </p:nvCxnSpPr>
        <p:spPr>
          <a:xfrm flipH="1">
            <a:off x="5666845" y="5198105"/>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DC650FB-E3AF-2545-8050-471294CED2C6}"/>
              </a:ext>
            </a:extLst>
          </p:cNvPr>
          <p:cNvSpPr txBox="1"/>
          <p:nvPr/>
        </p:nvSpPr>
        <p:spPr>
          <a:xfrm>
            <a:off x="5495178" y="5521140"/>
            <a:ext cx="281354" cy="1200329"/>
          </a:xfrm>
          <a:prstGeom prst="rect">
            <a:avLst/>
          </a:prstGeom>
          <a:noFill/>
        </p:spPr>
        <p:txBody>
          <a:bodyPr wrap="square" rtlCol="0">
            <a:spAutoFit/>
          </a:bodyPr>
          <a:lstStyle/>
          <a:p>
            <a:r>
              <a:rPr lang="en-US" sz="2400" dirty="0"/>
              <a:t>A</a:t>
            </a:r>
          </a:p>
          <a:p>
            <a:r>
              <a:rPr lang="en-US" sz="2400" dirty="0"/>
              <a:t>A</a:t>
            </a:r>
          </a:p>
          <a:p>
            <a:r>
              <a:rPr lang="en-US" sz="2400" dirty="0"/>
              <a:t>C</a:t>
            </a:r>
          </a:p>
        </p:txBody>
      </p:sp>
      <p:cxnSp>
        <p:nvCxnSpPr>
          <p:cNvPr id="19" name="Straight Arrow Connector 18">
            <a:extLst>
              <a:ext uri="{FF2B5EF4-FFF2-40B4-BE49-F238E27FC236}">
                <a16:creationId xmlns:a16="http://schemas.microsoft.com/office/drawing/2014/main" id="{ED282F24-1F6F-634D-B82E-221811D00B50}"/>
              </a:ext>
            </a:extLst>
          </p:cNvPr>
          <p:cNvCxnSpPr>
            <a:cxnSpLocks/>
          </p:cNvCxnSpPr>
          <p:nvPr/>
        </p:nvCxnSpPr>
        <p:spPr>
          <a:xfrm flipH="1">
            <a:off x="8674144"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7059644-E7D0-B448-A868-7DFD050C0BDD}"/>
              </a:ext>
            </a:extLst>
          </p:cNvPr>
          <p:cNvSpPr txBox="1"/>
          <p:nvPr/>
        </p:nvSpPr>
        <p:spPr>
          <a:xfrm>
            <a:off x="8502477" y="5521146"/>
            <a:ext cx="281354" cy="1200329"/>
          </a:xfrm>
          <a:prstGeom prst="rect">
            <a:avLst/>
          </a:prstGeom>
          <a:noFill/>
        </p:spPr>
        <p:txBody>
          <a:bodyPr wrap="square" rtlCol="0">
            <a:spAutoFit/>
          </a:bodyPr>
          <a:lstStyle/>
          <a:p>
            <a:r>
              <a:rPr lang="en-US" sz="2400" dirty="0"/>
              <a:t>B</a:t>
            </a:r>
          </a:p>
          <a:p>
            <a:r>
              <a:rPr lang="en-US" sz="2400" dirty="0"/>
              <a:t>B</a:t>
            </a:r>
            <a:br>
              <a:rPr lang="en-US" sz="2400" dirty="0"/>
            </a:br>
            <a:r>
              <a:rPr lang="en-US" sz="2400" dirty="0"/>
              <a:t>B</a:t>
            </a:r>
          </a:p>
        </p:txBody>
      </p:sp>
      <p:cxnSp>
        <p:nvCxnSpPr>
          <p:cNvPr id="21" name="Straight Arrow Connector 20">
            <a:extLst>
              <a:ext uri="{FF2B5EF4-FFF2-40B4-BE49-F238E27FC236}">
                <a16:creationId xmlns:a16="http://schemas.microsoft.com/office/drawing/2014/main" id="{B68DB0ED-ACC9-D243-9C5A-681A228F764A}"/>
              </a:ext>
            </a:extLst>
          </p:cNvPr>
          <p:cNvCxnSpPr>
            <a:cxnSpLocks/>
          </p:cNvCxnSpPr>
          <p:nvPr/>
        </p:nvCxnSpPr>
        <p:spPr>
          <a:xfrm flipH="1">
            <a:off x="9140063"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687FD5-FC8A-164F-ACFA-7BBED7D7E538}"/>
              </a:ext>
            </a:extLst>
          </p:cNvPr>
          <p:cNvSpPr txBox="1"/>
          <p:nvPr/>
        </p:nvSpPr>
        <p:spPr>
          <a:xfrm>
            <a:off x="8968396" y="5521146"/>
            <a:ext cx="281354" cy="1200329"/>
          </a:xfrm>
          <a:prstGeom prst="rect">
            <a:avLst/>
          </a:prstGeom>
          <a:noFill/>
        </p:spPr>
        <p:txBody>
          <a:bodyPr wrap="square" rtlCol="0">
            <a:spAutoFit/>
          </a:bodyPr>
          <a:lstStyle/>
          <a:p>
            <a:r>
              <a:rPr lang="en-US" sz="2400" dirty="0"/>
              <a:t>B</a:t>
            </a:r>
          </a:p>
          <a:p>
            <a:r>
              <a:rPr lang="en-US" sz="2400" dirty="0"/>
              <a:t>B</a:t>
            </a:r>
          </a:p>
          <a:p>
            <a:r>
              <a:rPr lang="en-US" sz="2400" dirty="0"/>
              <a:t>C</a:t>
            </a:r>
          </a:p>
        </p:txBody>
      </p:sp>
      <p:cxnSp>
        <p:nvCxnSpPr>
          <p:cNvPr id="23" name="Straight Arrow Connector 22">
            <a:extLst>
              <a:ext uri="{FF2B5EF4-FFF2-40B4-BE49-F238E27FC236}">
                <a16:creationId xmlns:a16="http://schemas.microsoft.com/office/drawing/2014/main" id="{CB9A831E-299D-FD46-8B00-A95243C66F30}"/>
              </a:ext>
            </a:extLst>
          </p:cNvPr>
          <p:cNvCxnSpPr>
            <a:cxnSpLocks/>
          </p:cNvCxnSpPr>
          <p:nvPr/>
        </p:nvCxnSpPr>
        <p:spPr>
          <a:xfrm flipH="1">
            <a:off x="9605704"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092A29B-8D81-9244-AF72-F5CF9BA825B4}"/>
              </a:ext>
            </a:extLst>
          </p:cNvPr>
          <p:cNvSpPr txBox="1"/>
          <p:nvPr/>
        </p:nvSpPr>
        <p:spPr>
          <a:xfrm>
            <a:off x="9434037" y="5521146"/>
            <a:ext cx="281354" cy="1200329"/>
          </a:xfrm>
          <a:prstGeom prst="rect">
            <a:avLst/>
          </a:prstGeom>
          <a:noFill/>
        </p:spPr>
        <p:txBody>
          <a:bodyPr wrap="square" rtlCol="0">
            <a:spAutoFit/>
          </a:bodyPr>
          <a:lstStyle/>
          <a:p>
            <a:r>
              <a:rPr lang="en-US" sz="2400" dirty="0"/>
              <a:t>B</a:t>
            </a:r>
          </a:p>
          <a:p>
            <a:r>
              <a:rPr lang="en-US" sz="2400" dirty="0"/>
              <a:t>B</a:t>
            </a:r>
          </a:p>
          <a:p>
            <a:r>
              <a:rPr lang="en-US" sz="2400" dirty="0"/>
              <a:t>D</a:t>
            </a:r>
          </a:p>
        </p:txBody>
      </p:sp>
      <p:pic>
        <p:nvPicPr>
          <p:cNvPr id="25" name="Graphic 24" descr="SVG &gt; decor golden anchor - Free SVG Image &amp; Icon. | SVG Silh">
            <a:extLst>
              <a:ext uri="{FF2B5EF4-FFF2-40B4-BE49-F238E27FC236}">
                <a16:creationId xmlns:a16="http://schemas.microsoft.com/office/drawing/2014/main" id="{0C90D10D-C707-1B4A-BA25-029619119BB4}"/>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4324385" y="4551567"/>
            <a:ext cx="765537" cy="765537"/>
          </a:xfrm>
          <a:prstGeom prst="rect">
            <a:avLst/>
          </a:prstGeom>
        </p:spPr>
      </p:pic>
      <p:pic>
        <p:nvPicPr>
          <p:cNvPr id="27" name="Graphic 26" descr="SVG &gt; decor golden anchor - Free SVG Image &amp; Icon. | SVG Silh">
            <a:extLst>
              <a:ext uri="{FF2B5EF4-FFF2-40B4-BE49-F238E27FC236}">
                <a16:creationId xmlns:a16="http://schemas.microsoft.com/office/drawing/2014/main" id="{B8D237D4-6ACC-AA4E-A04F-0868F38EECEA}"/>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8302001" y="4542773"/>
            <a:ext cx="765537" cy="765537"/>
          </a:xfrm>
          <a:prstGeom prst="rect">
            <a:avLst/>
          </a:prstGeom>
        </p:spPr>
      </p:pic>
      <p:cxnSp>
        <p:nvCxnSpPr>
          <p:cNvPr id="56" name="Straight Arrow Connector 55">
            <a:extLst>
              <a:ext uri="{FF2B5EF4-FFF2-40B4-BE49-F238E27FC236}">
                <a16:creationId xmlns:a16="http://schemas.microsoft.com/office/drawing/2014/main" id="{35F18690-4BF3-6043-A4AA-9D9344D6E668}"/>
              </a:ext>
            </a:extLst>
          </p:cNvPr>
          <p:cNvCxnSpPr>
            <a:cxnSpLocks/>
            <a:stCxn id="99" idx="3"/>
            <a:endCxn id="79" idx="0"/>
          </p:cNvCxnSpPr>
          <p:nvPr/>
        </p:nvCxnSpPr>
        <p:spPr>
          <a:xfrm flipH="1">
            <a:off x="4130314" y="1655774"/>
            <a:ext cx="1582846" cy="1537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D1960A14-3F52-B642-8DA1-FD72239FD300}"/>
              </a:ext>
            </a:extLst>
          </p:cNvPr>
          <p:cNvSpPr/>
          <p:nvPr/>
        </p:nvSpPr>
        <p:spPr>
          <a:xfrm>
            <a:off x="3674192" y="3192833"/>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AAA</a:t>
            </a:r>
          </a:p>
        </p:txBody>
      </p:sp>
      <p:cxnSp>
        <p:nvCxnSpPr>
          <p:cNvPr id="84" name="Straight Arrow Connector 83">
            <a:extLst>
              <a:ext uri="{FF2B5EF4-FFF2-40B4-BE49-F238E27FC236}">
                <a16:creationId xmlns:a16="http://schemas.microsoft.com/office/drawing/2014/main" id="{0612304E-CA3E-4346-9078-9509D0B4EE56}"/>
              </a:ext>
            </a:extLst>
          </p:cNvPr>
          <p:cNvCxnSpPr>
            <a:cxnSpLocks/>
            <a:stCxn id="79" idx="4"/>
            <a:endCxn id="38" idx="0"/>
          </p:cNvCxnSpPr>
          <p:nvPr/>
        </p:nvCxnSpPr>
        <p:spPr>
          <a:xfrm>
            <a:off x="4130314" y="3641242"/>
            <a:ext cx="68264" cy="1029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C894703E-C9F4-5D43-8D7A-84600864C04C}"/>
              </a:ext>
            </a:extLst>
          </p:cNvPr>
          <p:cNvSpPr/>
          <p:nvPr/>
        </p:nvSpPr>
        <p:spPr>
          <a:xfrm>
            <a:off x="7291477" y="229478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p>
        </p:txBody>
      </p:sp>
      <p:sp>
        <p:nvSpPr>
          <p:cNvPr id="92" name="Oval 91">
            <a:extLst>
              <a:ext uri="{FF2B5EF4-FFF2-40B4-BE49-F238E27FC236}">
                <a16:creationId xmlns:a16="http://schemas.microsoft.com/office/drawing/2014/main" id="{F4BD901A-8563-0544-B270-6036354D1E64}"/>
              </a:ext>
            </a:extLst>
          </p:cNvPr>
          <p:cNvSpPr/>
          <p:nvPr/>
        </p:nvSpPr>
        <p:spPr>
          <a:xfrm>
            <a:off x="7638080" y="3198748"/>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BB</a:t>
            </a:r>
          </a:p>
        </p:txBody>
      </p:sp>
      <p:sp>
        <p:nvSpPr>
          <p:cNvPr id="93" name="Oval 92">
            <a:extLst>
              <a:ext uri="{FF2B5EF4-FFF2-40B4-BE49-F238E27FC236}">
                <a16:creationId xmlns:a16="http://schemas.microsoft.com/office/drawing/2014/main" id="{C2193EB0-AC40-DD46-A35A-A646C534B4EB}"/>
              </a:ext>
            </a:extLst>
          </p:cNvPr>
          <p:cNvSpPr/>
          <p:nvPr/>
        </p:nvSpPr>
        <p:spPr>
          <a:xfrm>
            <a:off x="9862839" y="314444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CC</a:t>
            </a:r>
          </a:p>
        </p:txBody>
      </p:sp>
      <p:cxnSp>
        <p:nvCxnSpPr>
          <p:cNvPr id="94" name="Straight Arrow Connector 93">
            <a:extLst>
              <a:ext uri="{FF2B5EF4-FFF2-40B4-BE49-F238E27FC236}">
                <a16:creationId xmlns:a16="http://schemas.microsoft.com/office/drawing/2014/main" id="{43778B49-C2BF-564D-8296-3A8E986A7277}"/>
              </a:ext>
            </a:extLst>
          </p:cNvPr>
          <p:cNvCxnSpPr>
            <a:cxnSpLocks/>
            <a:stCxn id="91" idx="4"/>
            <a:endCxn id="92" idx="0"/>
          </p:cNvCxnSpPr>
          <p:nvPr/>
        </p:nvCxnSpPr>
        <p:spPr>
          <a:xfrm>
            <a:off x="7747599" y="2743198"/>
            <a:ext cx="346603" cy="45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7E4C807-A198-9547-8D64-4A5C8788AE55}"/>
              </a:ext>
            </a:extLst>
          </p:cNvPr>
          <p:cNvCxnSpPr>
            <a:stCxn id="91" idx="5"/>
            <a:endCxn id="93" idx="1"/>
          </p:cNvCxnSpPr>
          <p:nvPr/>
        </p:nvCxnSpPr>
        <p:spPr>
          <a:xfrm>
            <a:off x="8070125" y="2677530"/>
            <a:ext cx="1926309" cy="532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DC8DBC08-26FF-554E-B114-DFF4E59BD311}"/>
              </a:ext>
            </a:extLst>
          </p:cNvPr>
          <p:cNvSpPr/>
          <p:nvPr/>
        </p:nvSpPr>
        <p:spPr>
          <a:xfrm>
            <a:off x="5579565" y="1273033"/>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106" name="Straight Arrow Connector 105">
            <a:extLst>
              <a:ext uri="{FF2B5EF4-FFF2-40B4-BE49-F238E27FC236}">
                <a16:creationId xmlns:a16="http://schemas.microsoft.com/office/drawing/2014/main" id="{E0419FDA-FD8B-304F-9F98-6A23C67DD1FB}"/>
              </a:ext>
            </a:extLst>
          </p:cNvPr>
          <p:cNvCxnSpPr>
            <a:cxnSpLocks/>
            <a:stCxn id="99" idx="5"/>
            <a:endCxn id="91" idx="1"/>
          </p:cNvCxnSpPr>
          <p:nvPr/>
        </p:nvCxnSpPr>
        <p:spPr>
          <a:xfrm>
            <a:off x="6358213" y="1655774"/>
            <a:ext cx="1066859" cy="704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75396E5-DE5E-984B-A551-69CD9C0932D7}"/>
              </a:ext>
            </a:extLst>
          </p:cNvPr>
          <p:cNvCxnSpPr>
            <a:stCxn id="92" idx="4"/>
            <a:endCxn id="28" idx="0"/>
          </p:cNvCxnSpPr>
          <p:nvPr/>
        </p:nvCxnSpPr>
        <p:spPr>
          <a:xfrm>
            <a:off x="8094202" y="3647157"/>
            <a:ext cx="75634" cy="1014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A0202295-6B59-744A-922E-1232BC7B1D86}"/>
              </a:ext>
            </a:extLst>
          </p:cNvPr>
          <p:cNvGrpSpPr/>
          <p:nvPr/>
        </p:nvGrpSpPr>
        <p:grpSpPr>
          <a:xfrm>
            <a:off x="2845798" y="4867194"/>
            <a:ext cx="735849" cy="134280"/>
            <a:chOff x="806708" y="2722417"/>
            <a:chExt cx="735849" cy="134280"/>
          </a:xfrm>
        </p:grpSpPr>
        <p:sp>
          <p:nvSpPr>
            <p:cNvPr id="121" name="Oval 120">
              <a:extLst>
                <a:ext uri="{FF2B5EF4-FFF2-40B4-BE49-F238E27FC236}">
                  <a16:creationId xmlns:a16="http://schemas.microsoft.com/office/drawing/2014/main" id="{41429F7D-D743-0242-954A-FB389ADD7116}"/>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7C45E0DE-C249-584A-8509-8244A3C674B4}"/>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B7285CB-CD64-2441-BBB0-ADFEDBD2E77C}"/>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9F05F6C0-0996-2249-BD49-824265BB6383}"/>
              </a:ext>
            </a:extLst>
          </p:cNvPr>
          <p:cNvGrpSpPr/>
          <p:nvPr/>
        </p:nvGrpSpPr>
        <p:grpSpPr>
          <a:xfrm>
            <a:off x="10886073" y="4791261"/>
            <a:ext cx="735849" cy="134280"/>
            <a:chOff x="806708" y="2722417"/>
            <a:chExt cx="735849" cy="134280"/>
          </a:xfrm>
        </p:grpSpPr>
        <p:sp>
          <p:nvSpPr>
            <p:cNvPr id="125" name="Oval 124">
              <a:extLst>
                <a:ext uri="{FF2B5EF4-FFF2-40B4-BE49-F238E27FC236}">
                  <a16:creationId xmlns:a16="http://schemas.microsoft.com/office/drawing/2014/main" id="{78728F30-886C-694F-8A9A-5E29AFBCA131}"/>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2B9C9CC-A9CE-5741-90AA-6FC0D67545C2}"/>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FF79CCCF-C48E-C442-9159-72CF3E48F7A4}"/>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a:extLst>
              <a:ext uri="{FF2B5EF4-FFF2-40B4-BE49-F238E27FC236}">
                <a16:creationId xmlns:a16="http://schemas.microsoft.com/office/drawing/2014/main" id="{F599C61C-F860-4444-9967-7EC8F739CD07}"/>
              </a:ext>
            </a:extLst>
          </p:cNvPr>
          <p:cNvSpPr txBox="1"/>
          <p:nvPr/>
        </p:nvSpPr>
        <p:spPr>
          <a:xfrm>
            <a:off x="9139365" y="843240"/>
            <a:ext cx="2388300" cy="369332"/>
          </a:xfrm>
          <a:prstGeom prst="rect">
            <a:avLst/>
          </a:prstGeom>
          <a:noFill/>
        </p:spPr>
        <p:txBody>
          <a:bodyPr wrap="square" rtlCol="0">
            <a:spAutoFit/>
          </a:bodyPr>
          <a:lstStyle/>
          <a:p>
            <a:r>
              <a:rPr lang="en-US" dirty="0"/>
              <a:t>Query: Insert(ABC)</a:t>
            </a:r>
          </a:p>
        </p:txBody>
      </p:sp>
      <p:sp>
        <p:nvSpPr>
          <p:cNvPr id="86" name="Rounded Rectangle 85">
            <a:extLst>
              <a:ext uri="{FF2B5EF4-FFF2-40B4-BE49-F238E27FC236}">
                <a16:creationId xmlns:a16="http://schemas.microsoft.com/office/drawing/2014/main" id="{4B995F82-2B0A-D349-B933-6F4989E97062}"/>
              </a:ext>
            </a:extLst>
          </p:cNvPr>
          <p:cNvSpPr/>
          <p:nvPr/>
        </p:nvSpPr>
        <p:spPr>
          <a:xfrm>
            <a:off x="3829258" y="4509462"/>
            <a:ext cx="249031" cy="2128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a:t>
            </a:r>
          </a:p>
        </p:txBody>
      </p:sp>
      <p:sp>
        <p:nvSpPr>
          <p:cNvPr id="50" name="TextBox 49">
            <a:extLst>
              <a:ext uri="{FF2B5EF4-FFF2-40B4-BE49-F238E27FC236}">
                <a16:creationId xmlns:a16="http://schemas.microsoft.com/office/drawing/2014/main" id="{AFFB4623-2652-F246-B117-8FE96452C410}"/>
              </a:ext>
            </a:extLst>
          </p:cNvPr>
          <p:cNvSpPr txBox="1"/>
          <p:nvPr/>
        </p:nvSpPr>
        <p:spPr>
          <a:xfrm>
            <a:off x="465992" y="1643767"/>
            <a:ext cx="3035247"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Search algorithm can tolerate inconsistency</a:t>
            </a:r>
          </a:p>
          <a:p>
            <a:pPr marL="285750" indent="-285750">
              <a:buFont typeface="Arial" panose="020B0604020202020204" pitchFamily="34" charset="0"/>
              <a:buChar char="•"/>
            </a:pPr>
            <a:r>
              <a:rPr lang="en-US" dirty="0"/>
              <a:t>Structural modification of the two layers are decoupled</a:t>
            </a:r>
          </a:p>
          <a:p>
            <a:pPr marL="285750" indent="-285750">
              <a:buFont typeface="Arial" panose="020B0604020202020204" pitchFamily="34" charset="0"/>
              <a:buChar char="•"/>
            </a:pPr>
            <a:endParaRPr lang="en-US" dirty="0"/>
          </a:p>
        </p:txBody>
      </p:sp>
      <p:pic>
        <p:nvPicPr>
          <p:cNvPr id="18" name="Audio 17">
            <a:hlinkClick r:id="" action="ppaction://media"/>
            <a:extLst>
              <a:ext uri="{FF2B5EF4-FFF2-40B4-BE49-F238E27FC236}">
                <a16:creationId xmlns:a16="http://schemas.microsoft.com/office/drawing/2014/main" id="{531426A4-36E3-4045-BFEA-169DF6245F0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633240386"/>
      </p:ext>
    </p:extLst>
  </p:cSld>
  <p:clrMapOvr>
    <a:masterClrMapping/>
  </p:clrMapOvr>
  <mc:AlternateContent xmlns:mc="http://schemas.openxmlformats.org/markup-compatibility/2006">
    <mc:Choice xmlns:p14="http://schemas.microsoft.com/office/powerpoint/2010/main" Requires="p14">
      <p:transition spd="slow" p14:dur="2000" advTm="11390"/>
    </mc:Choice>
    <mc:Fallback>
      <p:transition spd="slow" advTm="1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bldLst>
      <p:bldP spid="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829C3D2F-695E-BC4A-80CF-54413EC46A6A}"/>
              </a:ext>
            </a:extLst>
          </p:cNvPr>
          <p:cNvSpPr/>
          <p:nvPr/>
        </p:nvSpPr>
        <p:spPr>
          <a:xfrm>
            <a:off x="3220142" y="2294790"/>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t>
            </a:r>
          </a:p>
        </p:txBody>
      </p:sp>
      <p:sp>
        <p:nvSpPr>
          <p:cNvPr id="2" name="Title 1">
            <a:extLst>
              <a:ext uri="{FF2B5EF4-FFF2-40B4-BE49-F238E27FC236}">
                <a16:creationId xmlns:a16="http://schemas.microsoft.com/office/drawing/2014/main" id="{60620320-8BFA-1849-8943-505E9EC4F6CB}"/>
              </a:ext>
            </a:extLst>
          </p:cNvPr>
          <p:cNvSpPr>
            <a:spLocks noGrp="1"/>
          </p:cNvSpPr>
          <p:nvPr>
            <p:ph type="title"/>
          </p:nvPr>
        </p:nvSpPr>
        <p:spPr/>
        <p:txBody>
          <a:bodyPr/>
          <a:lstStyle/>
          <a:p>
            <a:r>
              <a:rPr lang="en-US" dirty="0"/>
              <a:t>Asynchronous Update</a:t>
            </a:r>
          </a:p>
        </p:txBody>
      </p:sp>
      <p:sp>
        <p:nvSpPr>
          <p:cNvPr id="4" name="Slide Number Placeholder 3">
            <a:extLst>
              <a:ext uri="{FF2B5EF4-FFF2-40B4-BE49-F238E27FC236}">
                <a16:creationId xmlns:a16="http://schemas.microsoft.com/office/drawing/2014/main" id="{307D3C9D-A27D-AA4B-9D03-2411FC1A915A}"/>
              </a:ext>
            </a:extLst>
          </p:cNvPr>
          <p:cNvSpPr>
            <a:spLocks noGrp="1"/>
          </p:cNvSpPr>
          <p:nvPr>
            <p:ph type="sldNum" sz="quarter" idx="12"/>
          </p:nvPr>
        </p:nvSpPr>
        <p:spPr/>
        <p:txBody>
          <a:bodyPr/>
          <a:lstStyle/>
          <a:p>
            <a:fld id="{C70DD583-F2C9-1147-B75C-1EF3C99A69B1}" type="slidenum">
              <a:rPr lang="en-US" smtClean="0"/>
              <a:t>17</a:t>
            </a:fld>
            <a:endParaRPr lang="en-US"/>
          </a:p>
        </p:txBody>
      </p:sp>
      <p:grpSp>
        <p:nvGrpSpPr>
          <p:cNvPr id="6" name="Group 5">
            <a:extLst>
              <a:ext uri="{FF2B5EF4-FFF2-40B4-BE49-F238E27FC236}">
                <a16:creationId xmlns:a16="http://schemas.microsoft.com/office/drawing/2014/main" id="{1E7A47D3-B8DB-5840-8A4C-9F152BABD8CA}"/>
              </a:ext>
            </a:extLst>
          </p:cNvPr>
          <p:cNvGrpSpPr/>
          <p:nvPr/>
        </p:nvGrpSpPr>
        <p:grpSpPr>
          <a:xfrm>
            <a:off x="1873038" y="4661779"/>
            <a:ext cx="2391508" cy="527539"/>
            <a:chOff x="1608992" y="2435469"/>
            <a:chExt cx="1951893" cy="395654"/>
          </a:xfrm>
        </p:grpSpPr>
        <p:sp>
          <p:nvSpPr>
            <p:cNvPr id="38" name="Rectangle 37">
              <a:extLst>
                <a:ext uri="{FF2B5EF4-FFF2-40B4-BE49-F238E27FC236}">
                  <a16:creationId xmlns:a16="http://schemas.microsoft.com/office/drawing/2014/main" id="{B8F71DC1-4F23-354D-B56C-DB47249B2995}"/>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50C7480C-1978-BE40-AC0C-865819D3E31F}"/>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EAABF722-8307-854B-B513-F49523A841B1}"/>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B9CFA377-EB60-BE42-A583-C188DD0205B4}"/>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1C0920B9-1CD7-1845-911D-27206699F9C5}"/>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4FA598A-D454-A443-B533-213A3E0EB4DB}"/>
              </a:ext>
            </a:extLst>
          </p:cNvPr>
          <p:cNvGrpSpPr/>
          <p:nvPr/>
        </p:nvGrpSpPr>
        <p:grpSpPr>
          <a:xfrm>
            <a:off x="4900522" y="4661778"/>
            <a:ext cx="2391508" cy="527539"/>
            <a:chOff x="1608992" y="2435469"/>
            <a:chExt cx="1951893" cy="395654"/>
          </a:xfrm>
          <a:solidFill>
            <a:schemeClr val="bg1">
              <a:lumMod val="50000"/>
            </a:schemeClr>
          </a:solidFill>
        </p:grpSpPr>
        <p:sp>
          <p:nvSpPr>
            <p:cNvPr id="33" name="Rectangle 32">
              <a:extLst>
                <a:ext uri="{FF2B5EF4-FFF2-40B4-BE49-F238E27FC236}">
                  <a16:creationId xmlns:a16="http://schemas.microsoft.com/office/drawing/2014/main" id="{EF799952-2310-414D-B951-FE9D3A7152E0}"/>
                </a:ext>
              </a:extLst>
            </p:cNvPr>
            <p:cNvSpPr/>
            <p:nvPr/>
          </p:nvSpPr>
          <p:spPr>
            <a:xfrm>
              <a:off x="1608992" y="2435469"/>
              <a:ext cx="395654" cy="395654"/>
            </a:xfrm>
            <a:prstGeom prst="rect">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254593C5-9118-614C-9BC4-EB62A319030A}"/>
                </a:ext>
              </a:extLst>
            </p:cNvPr>
            <p:cNvSpPr/>
            <p:nvPr/>
          </p:nvSpPr>
          <p:spPr>
            <a:xfrm>
              <a:off x="2004646" y="2435469"/>
              <a:ext cx="395654" cy="395654"/>
            </a:xfrm>
            <a:prstGeom prst="rect">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B085AAA4-D53B-794A-979A-49BB754C13D2}"/>
                </a:ext>
              </a:extLst>
            </p:cNvPr>
            <p:cNvSpPr/>
            <p:nvPr/>
          </p:nvSpPr>
          <p:spPr>
            <a:xfrm>
              <a:off x="2400300" y="2435469"/>
              <a:ext cx="395654" cy="395654"/>
            </a:xfrm>
            <a:prstGeom prst="rect">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2366D1F6-FD12-8F49-A9FC-6799CA221BC7}"/>
                </a:ext>
              </a:extLst>
            </p:cNvPr>
            <p:cNvSpPr/>
            <p:nvPr/>
          </p:nvSpPr>
          <p:spPr>
            <a:xfrm>
              <a:off x="2769577" y="2435469"/>
              <a:ext cx="395654" cy="395654"/>
            </a:xfrm>
            <a:prstGeom prst="rect">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0C6E369A-096F-AA44-84B0-094B69E42C0D}"/>
                </a:ext>
              </a:extLst>
            </p:cNvPr>
            <p:cNvSpPr/>
            <p:nvPr/>
          </p:nvSpPr>
          <p:spPr>
            <a:xfrm>
              <a:off x="3165231" y="2435469"/>
              <a:ext cx="395654" cy="395654"/>
            </a:xfrm>
            <a:prstGeom prst="rect">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416F5163-3B9D-354A-BDDF-290206378A1C}"/>
              </a:ext>
            </a:extLst>
          </p:cNvPr>
          <p:cNvGrpSpPr/>
          <p:nvPr/>
        </p:nvGrpSpPr>
        <p:grpSpPr>
          <a:xfrm>
            <a:off x="7927453" y="4661773"/>
            <a:ext cx="2391508" cy="527539"/>
            <a:chOff x="1608992" y="2435469"/>
            <a:chExt cx="1951893" cy="395654"/>
          </a:xfrm>
        </p:grpSpPr>
        <p:sp>
          <p:nvSpPr>
            <p:cNvPr id="28" name="Rectangle 27">
              <a:extLst>
                <a:ext uri="{FF2B5EF4-FFF2-40B4-BE49-F238E27FC236}">
                  <a16:creationId xmlns:a16="http://schemas.microsoft.com/office/drawing/2014/main" id="{953D8F66-C100-C344-A87F-524EDFD41487}"/>
                </a:ext>
              </a:extLst>
            </p:cNvPr>
            <p:cNvSpPr/>
            <p:nvPr/>
          </p:nvSpPr>
          <p:spPr>
            <a:xfrm>
              <a:off x="1608992"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86F4C868-05B8-814B-A9E1-8AF4592DA319}"/>
                </a:ext>
              </a:extLst>
            </p:cNvPr>
            <p:cNvSpPr/>
            <p:nvPr/>
          </p:nvSpPr>
          <p:spPr>
            <a:xfrm>
              <a:off x="2004646"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5EC46805-8311-0244-AE83-8CF50BEBD76F}"/>
                </a:ext>
              </a:extLst>
            </p:cNvPr>
            <p:cNvSpPr/>
            <p:nvPr/>
          </p:nvSpPr>
          <p:spPr>
            <a:xfrm>
              <a:off x="2400300"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59776CFE-DFC2-E64E-957F-614212AADC03}"/>
                </a:ext>
              </a:extLst>
            </p:cNvPr>
            <p:cNvSpPr/>
            <p:nvPr/>
          </p:nvSpPr>
          <p:spPr>
            <a:xfrm>
              <a:off x="2769577"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3D4039D1-50C1-1243-AB6D-FF95228B58B9}"/>
                </a:ext>
              </a:extLst>
            </p:cNvPr>
            <p:cNvSpPr/>
            <p:nvPr/>
          </p:nvSpPr>
          <p:spPr>
            <a:xfrm>
              <a:off x="3165231" y="2435469"/>
              <a:ext cx="395654" cy="3956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58B613FD-3BDA-4C4D-8EDD-3BFA4E050D7E}"/>
              </a:ext>
            </a:extLst>
          </p:cNvPr>
          <p:cNvCxnSpPr>
            <a:stCxn id="42" idx="3"/>
            <a:endCxn id="33" idx="1"/>
          </p:cNvCxnSpPr>
          <p:nvPr/>
        </p:nvCxnSpPr>
        <p:spPr>
          <a:xfrm flipV="1">
            <a:off x="4264546" y="4925548"/>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C220DEF-B342-DE4E-BD5D-BDE8DB5F64C9}"/>
              </a:ext>
            </a:extLst>
          </p:cNvPr>
          <p:cNvCxnSpPr/>
          <p:nvPr/>
        </p:nvCxnSpPr>
        <p:spPr>
          <a:xfrm flipV="1">
            <a:off x="7291477" y="4925543"/>
            <a:ext cx="635976"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4ABAF70-97F4-A943-A76E-D44F2BE5C6F4}"/>
              </a:ext>
            </a:extLst>
          </p:cNvPr>
          <p:cNvCxnSpPr>
            <a:cxnSpLocks/>
          </p:cNvCxnSpPr>
          <p:nvPr/>
        </p:nvCxnSpPr>
        <p:spPr>
          <a:xfrm flipH="1">
            <a:off x="2630898"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3AD033-BF5B-1E45-86B4-A27D469453E1}"/>
              </a:ext>
            </a:extLst>
          </p:cNvPr>
          <p:cNvSpPr txBox="1"/>
          <p:nvPr/>
        </p:nvSpPr>
        <p:spPr>
          <a:xfrm>
            <a:off x="2459231" y="5512347"/>
            <a:ext cx="281354" cy="1200329"/>
          </a:xfrm>
          <a:prstGeom prst="rect">
            <a:avLst/>
          </a:prstGeom>
          <a:noFill/>
        </p:spPr>
        <p:txBody>
          <a:bodyPr wrap="square" rtlCol="0">
            <a:spAutoFit/>
          </a:bodyPr>
          <a:lstStyle/>
          <a:p>
            <a:r>
              <a:rPr lang="en-US" sz="2400" dirty="0"/>
              <a:t>A</a:t>
            </a:r>
          </a:p>
          <a:p>
            <a:r>
              <a:rPr lang="en-US" sz="2400" dirty="0"/>
              <a:t>A</a:t>
            </a:r>
          </a:p>
          <a:p>
            <a:r>
              <a:rPr lang="en-US" sz="2400" dirty="0"/>
              <a:t>A</a:t>
            </a:r>
          </a:p>
        </p:txBody>
      </p:sp>
      <p:cxnSp>
        <p:nvCxnSpPr>
          <p:cNvPr id="13" name="Straight Arrow Connector 12">
            <a:extLst>
              <a:ext uri="{FF2B5EF4-FFF2-40B4-BE49-F238E27FC236}">
                <a16:creationId xmlns:a16="http://schemas.microsoft.com/office/drawing/2014/main" id="{512D6855-33D0-5840-AF30-B742A31D06E5}"/>
              </a:ext>
            </a:extLst>
          </p:cNvPr>
          <p:cNvCxnSpPr>
            <a:cxnSpLocks/>
          </p:cNvCxnSpPr>
          <p:nvPr/>
        </p:nvCxnSpPr>
        <p:spPr>
          <a:xfrm flipH="1">
            <a:off x="3095791"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A680EC-8891-594B-B261-BE34D8D2C0DD}"/>
              </a:ext>
            </a:extLst>
          </p:cNvPr>
          <p:cNvSpPr txBox="1"/>
          <p:nvPr/>
        </p:nvSpPr>
        <p:spPr>
          <a:xfrm>
            <a:off x="2924124" y="5512347"/>
            <a:ext cx="281354" cy="1200329"/>
          </a:xfrm>
          <a:prstGeom prst="rect">
            <a:avLst/>
          </a:prstGeom>
          <a:noFill/>
        </p:spPr>
        <p:txBody>
          <a:bodyPr wrap="square" rtlCol="0">
            <a:spAutoFit/>
          </a:bodyPr>
          <a:lstStyle/>
          <a:p>
            <a:r>
              <a:rPr lang="en-US" sz="2400" dirty="0"/>
              <a:t>A</a:t>
            </a:r>
          </a:p>
          <a:p>
            <a:r>
              <a:rPr lang="en-US" sz="2400" dirty="0"/>
              <a:t>A</a:t>
            </a:r>
          </a:p>
          <a:p>
            <a:r>
              <a:rPr lang="en-US" sz="2400" dirty="0"/>
              <a:t>B</a:t>
            </a:r>
          </a:p>
        </p:txBody>
      </p:sp>
      <p:cxnSp>
        <p:nvCxnSpPr>
          <p:cNvPr id="15" name="Straight Arrow Connector 14">
            <a:extLst>
              <a:ext uri="{FF2B5EF4-FFF2-40B4-BE49-F238E27FC236}">
                <a16:creationId xmlns:a16="http://schemas.microsoft.com/office/drawing/2014/main" id="{127690E0-2421-A24C-BE2A-EC07824152DC}"/>
              </a:ext>
            </a:extLst>
          </p:cNvPr>
          <p:cNvCxnSpPr>
            <a:cxnSpLocks/>
          </p:cNvCxnSpPr>
          <p:nvPr/>
        </p:nvCxnSpPr>
        <p:spPr>
          <a:xfrm flipH="1">
            <a:off x="5650647"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DC650FB-E3AF-2545-8050-471294CED2C6}"/>
              </a:ext>
            </a:extLst>
          </p:cNvPr>
          <p:cNvSpPr txBox="1"/>
          <p:nvPr/>
        </p:nvSpPr>
        <p:spPr>
          <a:xfrm>
            <a:off x="5478980" y="5512347"/>
            <a:ext cx="281354" cy="1200329"/>
          </a:xfrm>
          <a:prstGeom prst="rect">
            <a:avLst/>
          </a:prstGeom>
          <a:noFill/>
        </p:spPr>
        <p:txBody>
          <a:bodyPr wrap="square" rtlCol="0">
            <a:spAutoFit/>
          </a:bodyPr>
          <a:lstStyle/>
          <a:p>
            <a:r>
              <a:rPr lang="en-US" sz="2400" dirty="0"/>
              <a:t>A</a:t>
            </a:r>
          </a:p>
          <a:p>
            <a:r>
              <a:rPr lang="en-US" sz="2400" dirty="0"/>
              <a:t>A</a:t>
            </a:r>
          </a:p>
          <a:p>
            <a:r>
              <a:rPr lang="en-US" sz="2400" dirty="0"/>
              <a:t>C</a:t>
            </a:r>
          </a:p>
        </p:txBody>
      </p:sp>
      <p:cxnSp>
        <p:nvCxnSpPr>
          <p:cNvPr id="17" name="Straight Arrow Connector 16">
            <a:extLst>
              <a:ext uri="{FF2B5EF4-FFF2-40B4-BE49-F238E27FC236}">
                <a16:creationId xmlns:a16="http://schemas.microsoft.com/office/drawing/2014/main" id="{27AD2AC0-F45A-9743-BA66-1651AB6CCD0C}"/>
              </a:ext>
            </a:extLst>
          </p:cNvPr>
          <p:cNvCxnSpPr>
            <a:cxnSpLocks/>
          </p:cNvCxnSpPr>
          <p:nvPr/>
        </p:nvCxnSpPr>
        <p:spPr>
          <a:xfrm flipH="1">
            <a:off x="6115263" y="5189312"/>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92D683E-C2C5-214B-BEFC-85AB0CBF60F2}"/>
              </a:ext>
            </a:extLst>
          </p:cNvPr>
          <p:cNvSpPr txBox="1"/>
          <p:nvPr/>
        </p:nvSpPr>
        <p:spPr>
          <a:xfrm>
            <a:off x="5943596" y="5512347"/>
            <a:ext cx="281354" cy="1200329"/>
          </a:xfrm>
          <a:prstGeom prst="rect">
            <a:avLst/>
          </a:prstGeom>
          <a:noFill/>
        </p:spPr>
        <p:txBody>
          <a:bodyPr wrap="square" rtlCol="0">
            <a:spAutoFit/>
          </a:bodyPr>
          <a:lstStyle/>
          <a:p>
            <a:r>
              <a:rPr lang="en-US" sz="2400" dirty="0"/>
              <a:t>ABC</a:t>
            </a:r>
          </a:p>
        </p:txBody>
      </p:sp>
      <p:cxnSp>
        <p:nvCxnSpPr>
          <p:cNvPr id="19" name="Straight Arrow Connector 18">
            <a:extLst>
              <a:ext uri="{FF2B5EF4-FFF2-40B4-BE49-F238E27FC236}">
                <a16:creationId xmlns:a16="http://schemas.microsoft.com/office/drawing/2014/main" id="{ED282F24-1F6F-634D-B82E-221811D00B50}"/>
              </a:ext>
            </a:extLst>
          </p:cNvPr>
          <p:cNvCxnSpPr>
            <a:cxnSpLocks/>
          </p:cNvCxnSpPr>
          <p:nvPr/>
        </p:nvCxnSpPr>
        <p:spPr>
          <a:xfrm flipH="1">
            <a:off x="8674144"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7059644-E7D0-B448-A868-7DFD050C0BDD}"/>
              </a:ext>
            </a:extLst>
          </p:cNvPr>
          <p:cNvSpPr txBox="1"/>
          <p:nvPr/>
        </p:nvSpPr>
        <p:spPr>
          <a:xfrm>
            <a:off x="8502477" y="5521146"/>
            <a:ext cx="281354" cy="1200329"/>
          </a:xfrm>
          <a:prstGeom prst="rect">
            <a:avLst/>
          </a:prstGeom>
          <a:noFill/>
        </p:spPr>
        <p:txBody>
          <a:bodyPr wrap="square" rtlCol="0">
            <a:spAutoFit/>
          </a:bodyPr>
          <a:lstStyle/>
          <a:p>
            <a:r>
              <a:rPr lang="en-US" sz="2400" dirty="0"/>
              <a:t>B</a:t>
            </a:r>
          </a:p>
          <a:p>
            <a:r>
              <a:rPr lang="en-US" sz="2400" dirty="0"/>
              <a:t>B</a:t>
            </a:r>
            <a:br>
              <a:rPr lang="en-US" sz="2400" dirty="0"/>
            </a:br>
            <a:r>
              <a:rPr lang="en-US" sz="2400" dirty="0"/>
              <a:t>B</a:t>
            </a:r>
          </a:p>
        </p:txBody>
      </p:sp>
      <p:cxnSp>
        <p:nvCxnSpPr>
          <p:cNvPr id="21" name="Straight Arrow Connector 20">
            <a:extLst>
              <a:ext uri="{FF2B5EF4-FFF2-40B4-BE49-F238E27FC236}">
                <a16:creationId xmlns:a16="http://schemas.microsoft.com/office/drawing/2014/main" id="{B68DB0ED-ACC9-D243-9C5A-681A228F764A}"/>
              </a:ext>
            </a:extLst>
          </p:cNvPr>
          <p:cNvCxnSpPr>
            <a:cxnSpLocks/>
          </p:cNvCxnSpPr>
          <p:nvPr/>
        </p:nvCxnSpPr>
        <p:spPr>
          <a:xfrm flipH="1">
            <a:off x="9140063"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687FD5-FC8A-164F-ACFA-7BBED7D7E538}"/>
              </a:ext>
            </a:extLst>
          </p:cNvPr>
          <p:cNvSpPr txBox="1"/>
          <p:nvPr/>
        </p:nvSpPr>
        <p:spPr>
          <a:xfrm>
            <a:off x="8968396" y="5521146"/>
            <a:ext cx="281354" cy="1200329"/>
          </a:xfrm>
          <a:prstGeom prst="rect">
            <a:avLst/>
          </a:prstGeom>
          <a:noFill/>
        </p:spPr>
        <p:txBody>
          <a:bodyPr wrap="square" rtlCol="0">
            <a:spAutoFit/>
          </a:bodyPr>
          <a:lstStyle/>
          <a:p>
            <a:r>
              <a:rPr lang="en-US" sz="2400" dirty="0"/>
              <a:t>B</a:t>
            </a:r>
          </a:p>
          <a:p>
            <a:r>
              <a:rPr lang="en-US" sz="2400" dirty="0"/>
              <a:t>B</a:t>
            </a:r>
          </a:p>
          <a:p>
            <a:r>
              <a:rPr lang="en-US" sz="2400" dirty="0"/>
              <a:t>C</a:t>
            </a:r>
          </a:p>
        </p:txBody>
      </p:sp>
      <p:cxnSp>
        <p:nvCxnSpPr>
          <p:cNvPr id="23" name="Straight Arrow Connector 22">
            <a:extLst>
              <a:ext uri="{FF2B5EF4-FFF2-40B4-BE49-F238E27FC236}">
                <a16:creationId xmlns:a16="http://schemas.microsoft.com/office/drawing/2014/main" id="{CB9A831E-299D-FD46-8B00-A95243C66F30}"/>
              </a:ext>
            </a:extLst>
          </p:cNvPr>
          <p:cNvCxnSpPr>
            <a:cxnSpLocks/>
          </p:cNvCxnSpPr>
          <p:nvPr/>
        </p:nvCxnSpPr>
        <p:spPr>
          <a:xfrm flipH="1">
            <a:off x="9605704" y="5198111"/>
            <a:ext cx="278" cy="39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092A29B-8D81-9244-AF72-F5CF9BA825B4}"/>
              </a:ext>
            </a:extLst>
          </p:cNvPr>
          <p:cNvSpPr txBox="1"/>
          <p:nvPr/>
        </p:nvSpPr>
        <p:spPr>
          <a:xfrm>
            <a:off x="9434037" y="5521146"/>
            <a:ext cx="281354" cy="1200329"/>
          </a:xfrm>
          <a:prstGeom prst="rect">
            <a:avLst/>
          </a:prstGeom>
          <a:noFill/>
        </p:spPr>
        <p:txBody>
          <a:bodyPr wrap="square" rtlCol="0">
            <a:spAutoFit/>
          </a:bodyPr>
          <a:lstStyle/>
          <a:p>
            <a:r>
              <a:rPr lang="en-US" sz="2400" dirty="0"/>
              <a:t>B</a:t>
            </a:r>
          </a:p>
          <a:p>
            <a:r>
              <a:rPr lang="en-US" sz="2400" dirty="0"/>
              <a:t>B</a:t>
            </a:r>
          </a:p>
          <a:p>
            <a:r>
              <a:rPr lang="en-US" sz="2400" dirty="0"/>
              <a:t>D</a:t>
            </a:r>
          </a:p>
        </p:txBody>
      </p:sp>
      <p:pic>
        <p:nvPicPr>
          <p:cNvPr id="25" name="Graphic 24" descr="SVG &gt; decor golden anchor - Free SVG Image &amp; Icon. | SVG Silh">
            <a:extLst>
              <a:ext uri="{FF2B5EF4-FFF2-40B4-BE49-F238E27FC236}">
                <a16:creationId xmlns:a16="http://schemas.microsoft.com/office/drawing/2014/main" id="{0C90D10D-C707-1B4A-BA25-029619119BB4}"/>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2241228" y="4542774"/>
            <a:ext cx="765537" cy="765537"/>
          </a:xfrm>
          <a:prstGeom prst="rect">
            <a:avLst/>
          </a:prstGeom>
        </p:spPr>
      </p:pic>
      <p:pic>
        <p:nvPicPr>
          <p:cNvPr id="26" name="Graphic 25" descr="SVG &gt; decor golden anchor - Free SVG Image &amp; Icon. | SVG Silh">
            <a:extLst>
              <a:ext uri="{FF2B5EF4-FFF2-40B4-BE49-F238E27FC236}">
                <a16:creationId xmlns:a16="http://schemas.microsoft.com/office/drawing/2014/main" id="{C01C9B6A-5EAC-7146-B80E-C55F2EB2A864}"/>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5270150" y="4542773"/>
            <a:ext cx="765537" cy="765537"/>
          </a:xfrm>
          <a:prstGeom prst="rect">
            <a:avLst/>
          </a:prstGeom>
        </p:spPr>
      </p:pic>
      <p:pic>
        <p:nvPicPr>
          <p:cNvPr id="27" name="Graphic 26" descr="SVG &gt; decor golden anchor - Free SVG Image &amp; Icon. | SVG Silh">
            <a:extLst>
              <a:ext uri="{FF2B5EF4-FFF2-40B4-BE49-F238E27FC236}">
                <a16:creationId xmlns:a16="http://schemas.microsoft.com/office/drawing/2014/main" id="{B8D237D4-6ACC-AA4E-A04F-0868F38EECEA}"/>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H="1">
            <a:off x="8302001" y="4542773"/>
            <a:ext cx="765537" cy="765537"/>
          </a:xfrm>
          <a:prstGeom prst="rect">
            <a:avLst/>
          </a:prstGeom>
        </p:spPr>
      </p:pic>
      <p:cxnSp>
        <p:nvCxnSpPr>
          <p:cNvPr id="56" name="Straight Arrow Connector 55">
            <a:extLst>
              <a:ext uri="{FF2B5EF4-FFF2-40B4-BE49-F238E27FC236}">
                <a16:creationId xmlns:a16="http://schemas.microsoft.com/office/drawing/2014/main" id="{35F18690-4BF3-6043-A4AA-9D9344D6E668}"/>
              </a:ext>
            </a:extLst>
          </p:cNvPr>
          <p:cNvCxnSpPr>
            <a:cxnSpLocks/>
            <a:stCxn id="99" idx="3"/>
            <a:endCxn id="45" idx="7"/>
          </p:cNvCxnSpPr>
          <p:nvPr/>
        </p:nvCxnSpPr>
        <p:spPr>
          <a:xfrm flipH="1">
            <a:off x="3998790" y="1655774"/>
            <a:ext cx="1714370" cy="704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D1960A14-3F52-B642-8DA1-FD72239FD300}"/>
              </a:ext>
            </a:extLst>
          </p:cNvPr>
          <p:cNvSpPr/>
          <p:nvPr/>
        </p:nvSpPr>
        <p:spPr>
          <a:xfrm>
            <a:off x="2473722" y="3210117"/>
            <a:ext cx="912243" cy="4484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a:t>
            </a:r>
          </a:p>
        </p:txBody>
      </p:sp>
      <p:sp>
        <p:nvSpPr>
          <p:cNvPr id="80" name="Oval 79">
            <a:extLst>
              <a:ext uri="{FF2B5EF4-FFF2-40B4-BE49-F238E27FC236}">
                <a16:creationId xmlns:a16="http://schemas.microsoft.com/office/drawing/2014/main" id="{895B6C55-4C40-B645-A9E4-FDDD608DE0EE}"/>
              </a:ext>
            </a:extLst>
          </p:cNvPr>
          <p:cNvSpPr/>
          <p:nvPr/>
        </p:nvSpPr>
        <p:spPr>
          <a:xfrm>
            <a:off x="4564997" y="3204795"/>
            <a:ext cx="912243" cy="4484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a:t>
            </a:r>
          </a:p>
        </p:txBody>
      </p:sp>
      <p:cxnSp>
        <p:nvCxnSpPr>
          <p:cNvPr id="82" name="Straight Arrow Connector 81">
            <a:extLst>
              <a:ext uri="{FF2B5EF4-FFF2-40B4-BE49-F238E27FC236}">
                <a16:creationId xmlns:a16="http://schemas.microsoft.com/office/drawing/2014/main" id="{BACC62F7-311E-EC49-862B-4B5B930A3330}"/>
              </a:ext>
            </a:extLst>
          </p:cNvPr>
          <p:cNvCxnSpPr>
            <a:stCxn id="45" idx="3"/>
            <a:endCxn id="79" idx="0"/>
          </p:cNvCxnSpPr>
          <p:nvPr/>
        </p:nvCxnSpPr>
        <p:spPr>
          <a:xfrm flipH="1">
            <a:off x="2929844" y="2677531"/>
            <a:ext cx="423893" cy="532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612304E-CA3E-4346-9078-9509D0B4EE56}"/>
              </a:ext>
            </a:extLst>
          </p:cNvPr>
          <p:cNvCxnSpPr>
            <a:stCxn id="79" idx="3"/>
            <a:endCxn id="38" idx="0"/>
          </p:cNvCxnSpPr>
          <p:nvPr/>
        </p:nvCxnSpPr>
        <p:spPr>
          <a:xfrm flipH="1">
            <a:off x="2115421" y="3592858"/>
            <a:ext cx="491896" cy="1068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13048B-303A-334C-B808-5EE265CDCC03}"/>
              </a:ext>
            </a:extLst>
          </p:cNvPr>
          <p:cNvCxnSpPr>
            <a:stCxn id="45" idx="5"/>
            <a:endCxn id="80" idx="1"/>
          </p:cNvCxnSpPr>
          <p:nvPr/>
        </p:nvCxnSpPr>
        <p:spPr>
          <a:xfrm>
            <a:off x="3998790" y="2677531"/>
            <a:ext cx="699802" cy="592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5AAA514-1F73-7844-9E85-520C685693EB}"/>
              </a:ext>
            </a:extLst>
          </p:cNvPr>
          <p:cNvCxnSpPr>
            <a:stCxn id="80" idx="4"/>
            <a:endCxn id="33" idx="0"/>
          </p:cNvCxnSpPr>
          <p:nvPr/>
        </p:nvCxnSpPr>
        <p:spPr>
          <a:xfrm>
            <a:off x="5021119" y="3653204"/>
            <a:ext cx="121786" cy="1008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C894703E-C9F4-5D43-8D7A-84600864C04C}"/>
              </a:ext>
            </a:extLst>
          </p:cNvPr>
          <p:cNvSpPr/>
          <p:nvPr/>
        </p:nvSpPr>
        <p:spPr>
          <a:xfrm>
            <a:off x="7291477" y="229478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p>
        </p:txBody>
      </p:sp>
      <p:sp>
        <p:nvSpPr>
          <p:cNvPr id="92" name="Oval 91">
            <a:extLst>
              <a:ext uri="{FF2B5EF4-FFF2-40B4-BE49-F238E27FC236}">
                <a16:creationId xmlns:a16="http://schemas.microsoft.com/office/drawing/2014/main" id="{F4BD901A-8563-0544-B270-6036354D1E64}"/>
              </a:ext>
            </a:extLst>
          </p:cNvPr>
          <p:cNvSpPr/>
          <p:nvPr/>
        </p:nvSpPr>
        <p:spPr>
          <a:xfrm>
            <a:off x="7638080" y="3198748"/>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BB</a:t>
            </a:r>
          </a:p>
        </p:txBody>
      </p:sp>
      <p:sp>
        <p:nvSpPr>
          <p:cNvPr id="93" name="Oval 92">
            <a:extLst>
              <a:ext uri="{FF2B5EF4-FFF2-40B4-BE49-F238E27FC236}">
                <a16:creationId xmlns:a16="http://schemas.microsoft.com/office/drawing/2014/main" id="{C2193EB0-AC40-DD46-A35A-A646C534B4EB}"/>
              </a:ext>
            </a:extLst>
          </p:cNvPr>
          <p:cNvSpPr/>
          <p:nvPr/>
        </p:nvSpPr>
        <p:spPr>
          <a:xfrm>
            <a:off x="9862839" y="314444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CC</a:t>
            </a:r>
          </a:p>
        </p:txBody>
      </p:sp>
      <p:cxnSp>
        <p:nvCxnSpPr>
          <p:cNvPr id="94" name="Straight Arrow Connector 93">
            <a:extLst>
              <a:ext uri="{FF2B5EF4-FFF2-40B4-BE49-F238E27FC236}">
                <a16:creationId xmlns:a16="http://schemas.microsoft.com/office/drawing/2014/main" id="{43778B49-C2BF-564D-8296-3A8E986A7277}"/>
              </a:ext>
            </a:extLst>
          </p:cNvPr>
          <p:cNvCxnSpPr>
            <a:cxnSpLocks/>
            <a:stCxn id="91" idx="4"/>
            <a:endCxn id="92" idx="0"/>
          </p:cNvCxnSpPr>
          <p:nvPr/>
        </p:nvCxnSpPr>
        <p:spPr>
          <a:xfrm>
            <a:off x="7747599" y="2743198"/>
            <a:ext cx="346603" cy="45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7E4C807-A198-9547-8D64-4A5C8788AE55}"/>
              </a:ext>
            </a:extLst>
          </p:cNvPr>
          <p:cNvCxnSpPr>
            <a:stCxn id="91" idx="5"/>
            <a:endCxn id="93" idx="1"/>
          </p:cNvCxnSpPr>
          <p:nvPr/>
        </p:nvCxnSpPr>
        <p:spPr>
          <a:xfrm>
            <a:off x="8070125" y="2677530"/>
            <a:ext cx="1926309" cy="532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DC8DBC08-26FF-554E-B114-DFF4E59BD311}"/>
              </a:ext>
            </a:extLst>
          </p:cNvPr>
          <p:cNvSpPr/>
          <p:nvPr/>
        </p:nvSpPr>
        <p:spPr>
          <a:xfrm>
            <a:off x="5579565" y="1273033"/>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106" name="Straight Arrow Connector 105">
            <a:extLst>
              <a:ext uri="{FF2B5EF4-FFF2-40B4-BE49-F238E27FC236}">
                <a16:creationId xmlns:a16="http://schemas.microsoft.com/office/drawing/2014/main" id="{E0419FDA-FD8B-304F-9F98-6A23C67DD1FB}"/>
              </a:ext>
            </a:extLst>
          </p:cNvPr>
          <p:cNvCxnSpPr>
            <a:cxnSpLocks/>
            <a:stCxn id="99" idx="5"/>
            <a:endCxn id="91" idx="1"/>
          </p:cNvCxnSpPr>
          <p:nvPr/>
        </p:nvCxnSpPr>
        <p:spPr>
          <a:xfrm>
            <a:off x="6358213" y="1655774"/>
            <a:ext cx="1066859" cy="704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75396E5-DE5E-984B-A551-69CD9C0932D7}"/>
              </a:ext>
            </a:extLst>
          </p:cNvPr>
          <p:cNvCxnSpPr>
            <a:stCxn id="92" idx="4"/>
            <a:endCxn id="28" idx="0"/>
          </p:cNvCxnSpPr>
          <p:nvPr/>
        </p:nvCxnSpPr>
        <p:spPr>
          <a:xfrm>
            <a:off x="8094202" y="3647157"/>
            <a:ext cx="75634" cy="1014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A0202295-6B59-744A-922E-1232BC7B1D86}"/>
              </a:ext>
            </a:extLst>
          </p:cNvPr>
          <p:cNvGrpSpPr/>
          <p:nvPr/>
        </p:nvGrpSpPr>
        <p:grpSpPr>
          <a:xfrm>
            <a:off x="762641" y="4858401"/>
            <a:ext cx="735849" cy="134280"/>
            <a:chOff x="806708" y="2722417"/>
            <a:chExt cx="735849" cy="134280"/>
          </a:xfrm>
        </p:grpSpPr>
        <p:sp>
          <p:nvSpPr>
            <p:cNvPr id="121" name="Oval 120">
              <a:extLst>
                <a:ext uri="{FF2B5EF4-FFF2-40B4-BE49-F238E27FC236}">
                  <a16:creationId xmlns:a16="http://schemas.microsoft.com/office/drawing/2014/main" id="{41429F7D-D743-0242-954A-FB389ADD7116}"/>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7C45E0DE-C249-584A-8509-8244A3C674B4}"/>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B7285CB-CD64-2441-BBB0-ADFEDBD2E77C}"/>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9F05F6C0-0996-2249-BD49-824265BB6383}"/>
              </a:ext>
            </a:extLst>
          </p:cNvPr>
          <p:cNvGrpSpPr/>
          <p:nvPr/>
        </p:nvGrpSpPr>
        <p:grpSpPr>
          <a:xfrm>
            <a:off x="10886073" y="4791261"/>
            <a:ext cx="735849" cy="134280"/>
            <a:chOff x="806708" y="2722417"/>
            <a:chExt cx="735849" cy="134280"/>
          </a:xfrm>
        </p:grpSpPr>
        <p:sp>
          <p:nvSpPr>
            <p:cNvPr id="125" name="Oval 124">
              <a:extLst>
                <a:ext uri="{FF2B5EF4-FFF2-40B4-BE49-F238E27FC236}">
                  <a16:creationId xmlns:a16="http://schemas.microsoft.com/office/drawing/2014/main" id="{78728F30-886C-694F-8A9A-5E29AFBCA131}"/>
                </a:ext>
              </a:extLst>
            </p:cNvPr>
            <p:cNvSpPr/>
            <p:nvPr/>
          </p:nvSpPr>
          <p:spPr>
            <a:xfrm>
              <a:off x="1366711"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2B9C9CC-A9CE-5741-90AA-6FC0D67545C2}"/>
                </a:ext>
              </a:extLst>
            </p:cNvPr>
            <p:cNvSpPr/>
            <p:nvPr/>
          </p:nvSpPr>
          <p:spPr>
            <a:xfrm>
              <a:off x="108037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FF79CCCF-C48E-C442-9159-72CF3E48F7A4}"/>
                </a:ext>
              </a:extLst>
            </p:cNvPr>
            <p:cNvSpPr/>
            <p:nvPr/>
          </p:nvSpPr>
          <p:spPr>
            <a:xfrm>
              <a:off x="806708" y="2722417"/>
              <a:ext cx="175846" cy="134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C6216AE0-70B4-034D-9979-68BD90F6DB4C}"/>
              </a:ext>
            </a:extLst>
          </p:cNvPr>
          <p:cNvSpPr txBox="1"/>
          <p:nvPr/>
        </p:nvSpPr>
        <p:spPr>
          <a:xfrm>
            <a:off x="9605704" y="800100"/>
            <a:ext cx="2132027" cy="369332"/>
          </a:xfrm>
          <a:prstGeom prst="rect">
            <a:avLst/>
          </a:prstGeom>
          <a:noFill/>
        </p:spPr>
        <p:txBody>
          <a:bodyPr wrap="square" rtlCol="0">
            <a:spAutoFit/>
          </a:bodyPr>
          <a:lstStyle/>
          <a:p>
            <a:r>
              <a:rPr lang="en-US" dirty="0"/>
              <a:t>Query: Insert(ABC)</a:t>
            </a:r>
          </a:p>
        </p:txBody>
      </p:sp>
      <p:sp>
        <p:nvSpPr>
          <p:cNvPr id="68" name="Oval 67">
            <a:extLst>
              <a:ext uri="{FF2B5EF4-FFF2-40B4-BE49-F238E27FC236}">
                <a16:creationId xmlns:a16="http://schemas.microsoft.com/office/drawing/2014/main" id="{74316D25-2C75-2E47-8748-EBDCF843A83F}"/>
              </a:ext>
            </a:extLst>
          </p:cNvPr>
          <p:cNvSpPr/>
          <p:nvPr/>
        </p:nvSpPr>
        <p:spPr>
          <a:xfrm>
            <a:off x="3219577" y="2294789"/>
            <a:ext cx="912243" cy="4484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AAA</a:t>
            </a:r>
          </a:p>
        </p:txBody>
      </p:sp>
      <p:cxnSp>
        <p:nvCxnSpPr>
          <p:cNvPr id="69" name="Straight Arrow Connector 68">
            <a:extLst>
              <a:ext uri="{FF2B5EF4-FFF2-40B4-BE49-F238E27FC236}">
                <a16:creationId xmlns:a16="http://schemas.microsoft.com/office/drawing/2014/main" id="{5BF50B73-49EB-E946-B3BC-AE463D585C29}"/>
              </a:ext>
            </a:extLst>
          </p:cNvPr>
          <p:cNvCxnSpPr>
            <a:cxnSpLocks/>
            <a:stCxn id="68" idx="3"/>
            <a:endCxn id="38" idx="0"/>
          </p:cNvCxnSpPr>
          <p:nvPr/>
        </p:nvCxnSpPr>
        <p:spPr>
          <a:xfrm flipH="1">
            <a:off x="2115421" y="2677530"/>
            <a:ext cx="1237751" cy="1984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02509DBA-68C2-F948-B7EF-F6C2E79770B2}"/>
              </a:ext>
            </a:extLst>
          </p:cNvPr>
          <p:cNvCxnSpPr>
            <a:cxnSpLocks/>
          </p:cNvCxnSpPr>
          <p:nvPr/>
        </p:nvCxnSpPr>
        <p:spPr>
          <a:xfrm rot="10800000" flipV="1">
            <a:off x="6491809" y="827467"/>
            <a:ext cx="566909" cy="412732"/>
          </a:xfrm>
          <a:prstGeom prst="curvedConnector3">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48" name="Audio 47">
            <a:hlinkClick r:id="" action="ppaction://media"/>
            <a:extLst>
              <a:ext uri="{FF2B5EF4-FFF2-40B4-BE49-F238E27FC236}">
                <a16:creationId xmlns:a16="http://schemas.microsoft.com/office/drawing/2014/main" id="{E92C7331-6970-E241-A5C4-140D2D2CBF3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52838583"/>
      </p:ext>
    </p:extLst>
  </p:cSld>
  <p:clrMapOvr>
    <a:masterClrMapping/>
  </p:clrMapOvr>
  <mc:AlternateContent xmlns:mc="http://schemas.openxmlformats.org/markup-compatibility/2006">
    <mc:Choice xmlns:p14="http://schemas.microsoft.com/office/powerpoint/2010/main" Requires="p14">
      <p:transition spd="slow" p14:dur="2000" advTm="14600"/>
    </mc:Choice>
    <mc:Fallback>
      <p:transition spd="slow" advTm="1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0" presetClass="path" presetSubtype="0" accel="50000" decel="50000" fill="hold" nodeType="withEffect">
                                  <p:stCondLst>
                                    <p:cond delay="500"/>
                                  </p:stCondLst>
                                  <p:childTnLst>
                                    <p:animMotion origin="layout" path="M 3.125E-6 1.11111E-6 L -0.22552 0.16667 " pathEditMode="relative" rAng="0" ptsTypes="AA">
                                      <p:cBhvr>
                                        <p:cTn id="12" dur="2000" fill="hold"/>
                                        <p:tgtEl>
                                          <p:spTgt spid="47"/>
                                        </p:tgtEl>
                                        <p:attrNameLst>
                                          <p:attrName>ppt_x</p:attrName>
                                          <p:attrName>ppt_y</p:attrName>
                                        </p:attrNameLst>
                                      </p:cBhvr>
                                      <p:rCtr x="-10898" y="7361"/>
                                    </p:animMotion>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86"/>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0"/>
                                  </p:stCondLst>
                                  <p:childTnLst>
                                    <p:set>
                                      <p:cBhvr>
                                        <p:cTn id="21" dur="1" fill="hold">
                                          <p:stCondLst>
                                            <p:cond delay="0"/>
                                          </p:stCondLst>
                                        </p:cTn>
                                        <p:tgtEl>
                                          <p:spTgt spid="88"/>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0"/>
                                          </p:stCondLst>
                                        </p:cTn>
                                        <p:tgtEl>
                                          <p:spTgt spid="82"/>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par>
                          <p:cTn id="31" fill="hold">
                            <p:stCondLst>
                              <p:cond delay="3500"/>
                            </p:stCondLst>
                            <p:childTnLst>
                              <p:par>
                                <p:cTn id="32" presetID="1" presetClass="entr" presetSubtype="0"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childTnLst>
                          </p:cTn>
                        </p:par>
                        <p:par>
                          <p:cTn id="34" fill="hold">
                            <p:stCondLst>
                              <p:cond delay="3500"/>
                            </p:stCondLst>
                            <p:childTnLst>
                              <p:par>
                                <p:cTn id="35" presetID="1" presetClass="exit" presetSubtype="0" fill="hold" grpId="0" nodeType="afterEffect">
                                  <p:stCondLst>
                                    <p:cond delay="0"/>
                                  </p:stCondLst>
                                  <p:childTnLst>
                                    <p:set>
                                      <p:cBhvr>
                                        <p:cTn id="36" dur="1" fill="hold">
                                          <p:stCondLst>
                                            <p:cond delay="0"/>
                                          </p:stCondLst>
                                        </p:cTn>
                                        <p:tgtEl>
                                          <p:spTgt spid="68"/>
                                        </p:tgtEl>
                                        <p:attrNameLst>
                                          <p:attrName>style.visibility</p:attrName>
                                        </p:attrNameLst>
                                      </p:cBhvr>
                                      <p:to>
                                        <p:strVal val="hidden"/>
                                      </p:to>
                                    </p:set>
                                  </p:childTnLst>
                                </p:cTn>
                              </p:par>
                            </p:childTnLst>
                          </p:cTn>
                        </p:par>
                        <p:par>
                          <p:cTn id="37" fill="hold">
                            <p:stCondLst>
                              <p:cond delay="3500"/>
                            </p:stCondLst>
                            <p:childTnLst>
                              <p:par>
                                <p:cTn id="38" presetID="1" presetClass="exit" presetSubtype="0" fill="hold" nodeType="afterEffect">
                                  <p:stCondLst>
                                    <p:cond delay="0"/>
                                  </p:stCondLst>
                                  <p:childTnLst>
                                    <p:set>
                                      <p:cBhvr>
                                        <p:cTn id="39"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48"/>
                </p:tgtEl>
              </p:cMediaNode>
            </p:audio>
          </p:childTnLst>
        </p:cTn>
      </p:par>
    </p:tnLst>
    <p:bldLst>
      <p:bldP spid="45" grpId="0" animBg="1"/>
      <p:bldP spid="79" grpId="0" animBg="1"/>
      <p:bldP spid="80" grpId="0" animBg="1"/>
      <p:bldP spid="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ADA9-3E4C-0944-BFF9-6AC4F24C7B7F}"/>
              </a:ext>
            </a:extLst>
          </p:cNvPr>
          <p:cNvSpPr>
            <a:spLocks noGrp="1"/>
          </p:cNvSpPr>
          <p:nvPr>
            <p:ph type="title"/>
          </p:nvPr>
        </p:nvSpPr>
        <p:spPr/>
        <p:txBody>
          <a:bodyPr/>
          <a:lstStyle/>
          <a:p>
            <a:r>
              <a:rPr lang="en-US" dirty="0"/>
              <a:t>Memory Stalls are expensive</a:t>
            </a:r>
          </a:p>
        </p:txBody>
      </p:sp>
      <p:sp>
        <p:nvSpPr>
          <p:cNvPr id="3" name="Content Placeholder 2">
            <a:extLst>
              <a:ext uri="{FF2B5EF4-FFF2-40B4-BE49-F238E27FC236}">
                <a16:creationId xmlns:a16="http://schemas.microsoft.com/office/drawing/2014/main" id="{57FA8B7D-E226-8443-A62D-B9B434B2B14C}"/>
              </a:ext>
            </a:extLst>
          </p:cNvPr>
          <p:cNvSpPr>
            <a:spLocks noGrp="1"/>
          </p:cNvSpPr>
          <p:nvPr>
            <p:ph idx="1"/>
          </p:nvPr>
        </p:nvSpPr>
        <p:spPr>
          <a:xfrm>
            <a:off x="597877" y="1825625"/>
            <a:ext cx="11131061" cy="4351338"/>
          </a:xfrm>
        </p:spPr>
        <p:txBody>
          <a:bodyPr/>
          <a:lstStyle/>
          <a:p>
            <a:r>
              <a:rPr lang="en-US" dirty="0"/>
              <a:t>Large multi-core (mostly) use Non-Uniform Memory Architecture (NUMA)</a:t>
            </a:r>
          </a:p>
          <a:p>
            <a:r>
              <a:rPr lang="en-US" dirty="0"/>
              <a:t>Accessing remote memory is slower</a:t>
            </a:r>
          </a:p>
          <a:p>
            <a:r>
              <a:rPr lang="en-US" dirty="0"/>
              <a:t>For higher performance, reduce cross-NUMA reads</a:t>
            </a:r>
          </a:p>
          <a:p>
            <a:endParaRPr lang="en-US" dirty="0"/>
          </a:p>
        </p:txBody>
      </p:sp>
      <p:sp>
        <p:nvSpPr>
          <p:cNvPr id="4" name="Slide Number Placeholder 3">
            <a:extLst>
              <a:ext uri="{FF2B5EF4-FFF2-40B4-BE49-F238E27FC236}">
                <a16:creationId xmlns:a16="http://schemas.microsoft.com/office/drawing/2014/main" id="{8251CF65-F4B1-2641-BD3D-C2D83C235141}"/>
              </a:ext>
            </a:extLst>
          </p:cNvPr>
          <p:cNvSpPr>
            <a:spLocks noGrp="1"/>
          </p:cNvSpPr>
          <p:nvPr>
            <p:ph type="sldNum" sz="quarter" idx="12"/>
          </p:nvPr>
        </p:nvSpPr>
        <p:spPr/>
        <p:txBody>
          <a:bodyPr/>
          <a:lstStyle/>
          <a:p>
            <a:fld id="{C70DD583-F2C9-1147-B75C-1EF3C99A69B1}" type="slidenum">
              <a:rPr lang="en-US" smtClean="0"/>
              <a:t>18</a:t>
            </a:fld>
            <a:endParaRPr lang="en-US"/>
          </a:p>
        </p:txBody>
      </p:sp>
      <p:pic>
        <p:nvPicPr>
          <p:cNvPr id="5" name="Picture 4">
            <a:extLst>
              <a:ext uri="{FF2B5EF4-FFF2-40B4-BE49-F238E27FC236}">
                <a16:creationId xmlns:a16="http://schemas.microsoft.com/office/drawing/2014/main" id="{B90465A4-8B03-EF40-A619-9826A86E0562}"/>
              </a:ext>
            </a:extLst>
          </p:cNvPr>
          <p:cNvPicPr>
            <a:picLocks noChangeAspect="1"/>
          </p:cNvPicPr>
          <p:nvPr/>
        </p:nvPicPr>
        <p:blipFill>
          <a:blip r:embed="rId6"/>
          <a:stretch>
            <a:fillRect/>
          </a:stretch>
        </p:blipFill>
        <p:spPr>
          <a:xfrm>
            <a:off x="1045571" y="4671809"/>
            <a:ext cx="1820604" cy="1609726"/>
          </a:xfrm>
          <a:prstGeom prst="rect">
            <a:avLst/>
          </a:prstGeom>
        </p:spPr>
      </p:pic>
      <p:pic>
        <p:nvPicPr>
          <p:cNvPr id="6" name="Picture 5">
            <a:extLst>
              <a:ext uri="{FF2B5EF4-FFF2-40B4-BE49-F238E27FC236}">
                <a16:creationId xmlns:a16="http://schemas.microsoft.com/office/drawing/2014/main" id="{A3DB8184-E088-DE44-B0CB-B2B2E15BFE1B}"/>
              </a:ext>
            </a:extLst>
          </p:cNvPr>
          <p:cNvPicPr>
            <a:picLocks noChangeAspect="1"/>
          </p:cNvPicPr>
          <p:nvPr/>
        </p:nvPicPr>
        <p:blipFill>
          <a:blip r:embed="rId6"/>
          <a:stretch>
            <a:fillRect/>
          </a:stretch>
        </p:blipFill>
        <p:spPr>
          <a:xfrm>
            <a:off x="4345930" y="4671809"/>
            <a:ext cx="1820604" cy="1609726"/>
          </a:xfrm>
          <a:prstGeom prst="rect">
            <a:avLst/>
          </a:prstGeom>
        </p:spPr>
      </p:pic>
      <p:pic>
        <p:nvPicPr>
          <p:cNvPr id="7" name="Graphic 6">
            <a:extLst>
              <a:ext uri="{FF2B5EF4-FFF2-40B4-BE49-F238E27FC236}">
                <a16:creationId xmlns:a16="http://schemas.microsoft.com/office/drawing/2014/main" id="{5B0FF2BD-9119-5E41-972B-D52B0871014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20055"/>
          <a:stretch/>
        </p:blipFill>
        <p:spPr>
          <a:xfrm>
            <a:off x="772520" y="3632098"/>
            <a:ext cx="2366707" cy="663752"/>
          </a:xfrm>
          <a:prstGeom prst="rect">
            <a:avLst/>
          </a:prstGeom>
        </p:spPr>
      </p:pic>
      <p:pic>
        <p:nvPicPr>
          <p:cNvPr id="8" name="Graphic 7">
            <a:extLst>
              <a:ext uri="{FF2B5EF4-FFF2-40B4-BE49-F238E27FC236}">
                <a16:creationId xmlns:a16="http://schemas.microsoft.com/office/drawing/2014/main" id="{0517107C-2907-9142-A14B-A6113EB53FA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20055"/>
          <a:stretch/>
        </p:blipFill>
        <p:spPr>
          <a:xfrm>
            <a:off x="4072879" y="3642932"/>
            <a:ext cx="2366707" cy="663752"/>
          </a:xfrm>
          <a:prstGeom prst="rect">
            <a:avLst/>
          </a:prstGeom>
        </p:spPr>
      </p:pic>
      <p:sp>
        <p:nvSpPr>
          <p:cNvPr id="12" name="Up-Down Arrow 11">
            <a:extLst>
              <a:ext uri="{FF2B5EF4-FFF2-40B4-BE49-F238E27FC236}">
                <a16:creationId xmlns:a16="http://schemas.microsoft.com/office/drawing/2014/main" id="{5F923D31-86F8-3445-9C41-DE506CECB2A4}"/>
              </a:ext>
            </a:extLst>
          </p:cNvPr>
          <p:cNvSpPr/>
          <p:nvPr/>
        </p:nvSpPr>
        <p:spPr>
          <a:xfrm>
            <a:off x="1955872" y="4306684"/>
            <a:ext cx="274320" cy="4806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Down Arrow 12">
            <a:extLst>
              <a:ext uri="{FF2B5EF4-FFF2-40B4-BE49-F238E27FC236}">
                <a16:creationId xmlns:a16="http://schemas.microsoft.com/office/drawing/2014/main" id="{9E57B9BA-55F4-924E-AA8B-F7DE7270DCFE}"/>
              </a:ext>
            </a:extLst>
          </p:cNvPr>
          <p:cNvSpPr/>
          <p:nvPr/>
        </p:nvSpPr>
        <p:spPr>
          <a:xfrm>
            <a:off x="5256232" y="4306684"/>
            <a:ext cx="274320" cy="4806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a:extLst>
              <a:ext uri="{FF2B5EF4-FFF2-40B4-BE49-F238E27FC236}">
                <a16:creationId xmlns:a16="http://schemas.microsoft.com/office/drawing/2014/main" id="{B69DF4C6-0626-0247-AA62-EF3A45D05307}"/>
              </a:ext>
            </a:extLst>
          </p:cNvPr>
          <p:cNvSpPr/>
          <p:nvPr/>
        </p:nvSpPr>
        <p:spPr>
          <a:xfrm>
            <a:off x="2866175" y="5353579"/>
            <a:ext cx="1676891" cy="2461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995ECE6-3611-B047-A91F-FA906626EEA1}"/>
              </a:ext>
            </a:extLst>
          </p:cNvPr>
          <p:cNvPicPr>
            <a:picLocks noChangeAspect="1"/>
          </p:cNvPicPr>
          <p:nvPr/>
        </p:nvPicPr>
        <p:blipFill>
          <a:blip r:embed="rId9"/>
          <a:stretch>
            <a:fillRect/>
          </a:stretch>
        </p:blipFill>
        <p:spPr>
          <a:xfrm>
            <a:off x="7646289" y="3429000"/>
            <a:ext cx="3175000" cy="3175000"/>
          </a:xfrm>
          <a:prstGeom prst="rect">
            <a:avLst/>
          </a:prstGeom>
        </p:spPr>
      </p:pic>
      <p:cxnSp>
        <p:nvCxnSpPr>
          <p:cNvPr id="15" name="Straight Connector 14">
            <a:extLst>
              <a:ext uri="{FF2B5EF4-FFF2-40B4-BE49-F238E27FC236}">
                <a16:creationId xmlns:a16="http://schemas.microsoft.com/office/drawing/2014/main" id="{F2893D71-6F1A-364B-9B61-4754603E8934}"/>
              </a:ext>
            </a:extLst>
          </p:cNvPr>
          <p:cNvCxnSpPr>
            <a:cxnSpLocks/>
          </p:cNvCxnSpPr>
          <p:nvPr/>
        </p:nvCxnSpPr>
        <p:spPr>
          <a:xfrm flipV="1">
            <a:off x="3675887" y="3642932"/>
            <a:ext cx="0" cy="282894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6" name="Bent-Up Arrow 15">
            <a:extLst>
              <a:ext uri="{FF2B5EF4-FFF2-40B4-BE49-F238E27FC236}">
                <a16:creationId xmlns:a16="http://schemas.microsoft.com/office/drawing/2014/main" id="{83DEE6FA-3B71-A74C-8233-66B45114028E}"/>
              </a:ext>
            </a:extLst>
          </p:cNvPr>
          <p:cNvSpPr/>
          <p:nvPr/>
        </p:nvSpPr>
        <p:spPr>
          <a:xfrm>
            <a:off x="2353316" y="4163685"/>
            <a:ext cx="3392424" cy="1481328"/>
          </a:xfrm>
          <a:prstGeom prst="bentUpArrow">
            <a:avLst>
              <a:gd name="adj1" fmla="val 19444"/>
              <a:gd name="adj2" fmla="val 25000"/>
              <a:gd name="adj3" fmla="val 25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Remote Memory Access</a:t>
            </a:r>
          </a:p>
        </p:txBody>
      </p:sp>
      <p:pic>
        <p:nvPicPr>
          <p:cNvPr id="17" name="Audio 16">
            <a:hlinkClick r:id="" action="ppaction://media"/>
            <a:extLst>
              <a:ext uri="{FF2B5EF4-FFF2-40B4-BE49-F238E27FC236}">
                <a16:creationId xmlns:a16="http://schemas.microsoft.com/office/drawing/2014/main" id="{10132187-7D45-3746-A302-D577C673897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985536439"/>
      </p:ext>
    </p:extLst>
  </p:cSld>
  <p:clrMapOvr>
    <a:masterClrMapping/>
  </p:clrMapOvr>
  <mc:AlternateContent xmlns:mc="http://schemas.openxmlformats.org/markup-compatibility/2006">
    <mc:Choice xmlns:p14="http://schemas.microsoft.com/office/powerpoint/2010/main" Requires="p14">
      <p:transition spd="slow" p14:dur="2000" advTm="18084"/>
    </mc:Choice>
    <mc:Fallback>
      <p:transition spd="slow" advTm="1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7"/>
                </p:tgtEl>
              </p:cMediaNode>
            </p:audio>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644AB-79E0-1F49-B24A-B1C523FF39AD}"/>
              </a:ext>
            </a:extLst>
          </p:cNvPr>
          <p:cNvSpPr>
            <a:spLocks noGrp="1"/>
          </p:cNvSpPr>
          <p:nvPr>
            <p:ph type="title"/>
          </p:nvPr>
        </p:nvSpPr>
        <p:spPr/>
        <p:txBody>
          <a:bodyPr/>
          <a:lstStyle/>
          <a:p>
            <a:r>
              <a:rPr lang="en-US" dirty="0"/>
              <a:t>Reducing Remote Reads through Replication</a:t>
            </a:r>
          </a:p>
        </p:txBody>
      </p:sp>
      <p:sp>
        <p:nvSpPr>
          <p:cNvPr id="4" name="Slide Number Placeholder 3">
            <a:extLst>
              <a:ext uri="{FF2B5EF4-FFF2-40B4-BE49-F238E27FC236}">
                <a16:creationId xmlns:a16="http://schemas.microsoft.com/office/drawing/2014/main" id="{1AC6A08F-3681-C64E-B21B-A22E5D7D66D5}"/>
              </a:ext>
            </a:extLst>
          </p:cNvPr>
          <p:cNvSpPr>
            <a:spLocks noGrp="1"/>
          </p:cNvSpPr>
          <p:nvPr>
            <p:ph type="sldNum" sz="quarter" idx="12"/>
          </p:nvPr>
        </p:nvSpPr>
        <p:spPr/>
        <p:txBody>
          <a:bodyPr/>
          <a:lstStyle/>
          <a:p>
            <a:fld id="{C70DD583-F2C9-1147-B75C-1EF3C99A69B1}" type="slidenum">
              <a:rPr lang="en-US" smtClean="0"/>
              <a:t>19</a:t>
            </a:fld>
            <a:endParaRPr lang="en-US"/>
          </a:p>
        </p:txBody>
      </p:sp>
      <p:grpSp>
        <p:nvGrpSpPr>
          <p:cNvPr id="108" name="Group 107">
            <a:extLst>
              <a:ext uri="{FF2B5EF4-FFF2-40B4-BE49-F238E27FC236}">
                <a16:creationId xmlns:a16="http://schemas.microsoft.com/office/drawing/2014/main" id="{91CE539C-845D-6743-B578-08D72294C684}"/>
              </a:ext>
            </a:extLst>
          </p:cNvPr>
          <p:cNvGrpSpPr/>
          <p:nvPr/>
        </p:nvGrpSpPr>
        <p:grpSpPr>
          <a:xfrm>
            <a:off x="5166309" y="2214451"/>
            <a:ext cx="1859381" cy="1974945"/>
            <a:chOff x="5394909" y="1620091"/>
            <a:chExt cx="1859381" cy="1974945"/>
          </a:xfrm>
        </p:grpSpPr>
        <p:sp>
          <p:nvSpPr>
            <p:cNvPr id="76" name="Rectangle 75">
              <a:extLst>
                <a:ext uri="{FF2B5EF4-FFF2-40B4-BE49-F238E27FC236}">
                  <a16:creationId xmlns:a16="http://schemas.microsoft.com/office/drawing/2014/main" id="{F7417549-1F93-C448-93CF-6F4B0DF56FFA}"/>
                </a:ext>
              </a:extLst>
            </p:cNvPr>
            <p:cNvSpPr/>
            <p:nvPr/>
          </p:nvSpPr>
          <p:spPr>
            <a:xfrm>
              <a:off x="5394909" y="1620091"/>
              <a:ext cx="1859381" cy="197494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35295579-F372-EF4F-9079-C0AB26C5C4D4}"/>
                </a:ext>
              </a:extLst>
            </p:cNvPr>
            <p:cNvSpPr/>
            <p:nvPr/>
          </p:nvSpPr>
          <p:spPr>
            <a:xfrm>
              <a:off x="6007608" y="1764792"/>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D48F283-60AC-144E-905A-A55D469493CF}"/>
                </a:ext>
              </a:extLst>
            </p:cNvPr>
            <p:cNvSpPr/>
            <p:nvPr/>
          </p:nvSpPr>
          <p:spPr>
            <a:xfrm>
              <a:off x="5550408" y="2154936"/>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BB10311-8FDA-1147-82D0-9367CACFA59F}"/>
                </a:ext>
              </a:extLst>
            </p:cNvPr>
            <p:cNvSpPr/>
            <p:nvPr/>
          </p:nvSpPr>
          <p:spPr>
            <a:xfrm>
              <a:off x="6336792" y="2456688"/>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C315332-B6E4-8242-9E5C-90EEE67EB62A}"/>
                </a:ext>
              </a:extLst>
            </p:cNvPr>
            <p:cNvSpPr/>
            <p:nvPr/>
          </p:nvSpPr>
          <p:spPr>
            <a:xfrm>
              <a:off x="5867400" y="2920936"/>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32CA869-1B48-8D48-A69D-5C44D84F66E2}"/>
                </a:ext>
              </a:extLst>
            </p:cNvPr>
            <p:cNvSpPr/>
            <p:nvPr/>
          </p:nvSpPr>
          <p:spPr>
            <a:xfrm>
              <a:off x="6659880" y="3127248"/>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35E2D3FF-4A62-A24A-A98C-A4D2AAA775CF}"/>
                </a:ext>
              </a:extLst>
            </p:cNvPr>
            <p:cNvCxnSpPr>
              <a:cxnSpLocks/>
              <a:stCxn id="77" idx="3"/>
              <a:endCxn id="78" idx="7"/>
            </p:cNvCxnSpPr>
            <p:nvPr/>
          </p:nvCxnSpPr>
          <p:spPr>
            <a:xfrm flipH="1">
              <a:off x="5940653" y="2022353"/>
              <a:ext cx="133910" cy="1767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E5F5D83-96FA-5442-AE77-B679325F3154}"/>
                </a:ext>
              </a:extLst>
            </p:cNvPr>
            <p:cNvCxnSpPr>
              <a:cxnSpLocks/>
              <a:stCxn id="77" idx="5"/>
              <a:endCxn id="79" idx="0"/>
            </p:cNvCxnSpPr>
            <p:nvPr/>
          </p:nvCxnSpPr>
          <p:spPr>
            <a:xfrm>
              <a:off x="6397853" y="2022353"/>
              <a:ext cx="167539" cy="434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80CE17A-A004-F14F-8063-FEE4667AA5C4}"/>
                </a:ext>
              </a:extLst>
            </p:cNvPr>
            <p:cNvCxnSpPr>
              <a:cxnSpLocks/>
              <a:stCxn id="79" idx="3"/>
              <a:endCxn id="80" idx="7"/>
            </p:cNvCxnSpPr>
            <p:nvPr/>
          </p:nvCxnSpPr>
          <p:spPr>
            <a:xfrm flipH="1">
              <a:off x="6257645" y="2714249"/>
              <a:ext cx="146102" cy="250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9369629-6551-0942-9D62-A154F184ED02}"/>
                </a:ext>
              </a:extLst>
            </p:cNvPr>
            <p:cNvCxnSpPr>
              <a:cxnSpLocks/>
              <a:stCxn id="79" idx="5"/>
              <a:endCxn id="81" idx="0"/>
            </p:cNvCxnSpPr>
            <p:nvPr/>
          </p:nvCxnSpPr>
          <p:spPr>
            <a:xfrm>
              <a:off x="6727037" y="2714249"/>
              <a:ext cx="161443" cy="412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B8D6BA34-D05D-9D41-AAE0-DB96D5CD1BF5}"/>
              </a:ext>
            </a:extLst>
          </p:cNvPr>
          <p:cNvGrpSpPr/>
          <p:nvPr/>
        </p:nvGrpSpPr>
        <p:grpSpPr>
          <a:xfrm>
            <a:off x="4153674" y="4576000"/>
            <a:ext cx="4165067" cy="721810"/>
            <a:chOff x="4242065" y="4029371"/>
            <a:chExt cx="4165067" cy="721810"/>
          </a:xfrm>
        </p:grpSpPr>
        <p:sp>
          <p:nvSpPr>
            <p:cNvPr id="99" name="Rectangle 98">
              <a:extLst>
                <a:ext uri="{FF2B5EF4-FFF2-40B4-BE49-F238E27FC236}">
                  <a16:creationId xmlns:a16="http://schemas.microsoft.com/office/drawing/2014/main" id="{A5FC25F7-58F9-D543-B7E3-B458278E98AE}"/>
                </a:ext>
              </a:extLst>
            </p:cNvPr>
            <p:cNvSpPr/>
            <p:nvPr/>
          </p:nvSpPr>
          <p:spPr>
            <a:xfrm>
              <a:off x="4242065" y="4029371"/>
              <a:ext cx="4165067" cy="7218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3AB96A8-06FB-8949-BE6D-33DD839F3F45}"/>
                </a:ext>
              </a:extLst>
            </p:cNvPr>
            <p:cNvSpPr/>
            <p:nvPr/>
          </p:nvSpPr>
          <p:spPr>
            <a:xfrm>
              <a:off x="4553788" y="4225415"/>
              <a:ext cx="877773" cy="32106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600242FF-ADEC-5742-9A20-D164CAD5D3DE}"/>
                </a:ext>
              </a:extLst>
            </p:cNvPr>
            <p:cNvSpPr/>
            <p:nvPr/>
          </p:nvSpPr>
          <p:spPr>
            <a:xfrm>
              <a:off x="5904775" y="4225414"/>
              <a:ext cx="877773" cy="32106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0EF8A61-A50A-E248-ABF1-0512643A70C8}"/>
                </a:ext>
              </a:extLst>
            </p:cNvPr>
            <p:cNvSpPr/>
            <p:nvPr/>
          </p:nvSpPr>
          <p:spPr>
            <a:xfrm>
              <a:off x="7248892" y="4225415"/>
              <a:ext cx="877773" cy="32106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525AE633-6FCF-9F44-97DF-8BCEFD2A07BB}"/>
                </a:ext>
              </a:extLst>
            </p:cNvPr>
            <p:cNvCxnSpPr>
              <a:stCxn id="100" idx="3"/>
            </p:cNvCxnSpPr>
            <p:nvPr/>
          </p:nvCxnSpPr>
          <p:spPr>
            <a:xfrm flipV="1">
              <a:off x="5431561" y="4385948"/>
              <a:ext cx="469779"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96F772F2-84D8-B541-8BDF-82F4F6945DD1}"/>
                </a:ext>
              </a:extLst>
            </p:cNvPr>
            <p:cNvCxnSpPr/>
            <p:nvPr/>
          </p:nvCxnSpPr>
          <p:spPr>
            <a:xfrm flipV="1">
              <a:off x="6791692" y="4397052"/>
              <a:ext cx="469779"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09F9C57A-320A-4147-B090-5591A2CA4821}"/>
              </a:ext>
            </a:extLst>
          </p:cNvPr>
          <p:cNvCxnSpPr/>
          <p:nvPr/>
        </p:nvCxnSpPr>
        <p:spPr>
          <a:xfrm>
            <a:off x="2907792" y="4277788"/>
            <a:ext cx="6400800"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8BB64925-A38F-034E-AC44-EE7FCD07D439}"/>
              </a:ext>
            </a:extLst>
          </p:cNvPr>
          <p:cNvSpPr txBox="1"/>
          <p:nvPr/>
        </p:nvSpPr>
        <p:spPr>
          <a:xfrm>
            <a:off x="8318741" y="2705100"/>
            <a:ext cx="1812811" cy="369332"/>
          </a:xfrm>
          <a:prstGeom prst="rect">
            <a:avLst/>
          </a:prstGeom>
          <a:noFill/>
        </p:spPr>
        <p:txBody>
          <a:bodyPr wrap="square" rtlCol="0">
            <a:spAutoFit/>
          </a:bodyPr>
          <a:lstStyle/>
          <a:p>
            <a:r>
              <a:rPr lang="en-US" dirty="0"/>
              <a:t>Search Layer</a:t>
            </a:r>
          </a:p>
        </p:txBody>
      </p:sp>
      <p:sp>
        <p:nvSpPr>
          <p:cNvPr id="111" name="TextBox 110">
            <a:extLst>
              <a:ext uri="{FF2B5EF4-FFF2-40B4-BE49-F238E27FC236}">
                <a16:creationId xmlns:a16="http://schemas.microsoft.com/office/drawing/2014/main" id="{0121AB7B-70B9-2A48-9E8D-45082F75D568}"/>
              </a:ext>
            </a:extLst>
          </p:cNvPr>
          <p:cNvSpPr txBox="1"/>
          <p:nvPr/>
        </p:nvSpPr>
        <p:spPr>
          <a:xfrm>
            <a:off x="8402186" y="4602957"/>
            <a:ext cx="1812811" cy="369332"/>
          </a:xfrm>
          <a:prstGeom prst="rect">
            <a:avLst/>
          </a:prstGeom>
          <a:noFill/>
        </p:spPr>
        <p:txBody>
          <a:bodyPr wrap="square" rtlCol="0">
            <a:spAutoFit/>
          </a:bodyPr>
          <a:lstStyle/>
          <a:p>
            <a:r>
              <a:rPr lang="en-US" dirty="0"/>
              <a:t>Data Layer</a:t>
            </a:r>
          </a:p>
        </p:txBody>
      </p:sp>
      <p:pic>
        <p:nvPicPr>
          <p:cNvPr id="16" name="Audio 15">
            <a:hlinkClick r:id="" action="ppaction://media"/>
            <a:extLst>
              <a:ext uri="{FF2B5EF4-FFF2-40B4-BE49-F238E27FC236}">
                <a16:creationId xmlns:a16="http://schemas.microsoft.com/office/drawing/2014/main" id="{B3E99B61-42CF-A54A-BD02-82F08D7F5C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77599813"/>
      </p:ext>
    </p:extLst>
  </p:cSld>
  <p:clrMapOvr>
    <a:masterClrMapping/>
  </p:clrMapOvr>
  <mc:AlternateContent xmlns:mc="http://schemas.openxmlformats.org/markup-compatibility/2006">
    <mc:Choice xmlns:p14="http://schemas.microsoft.com/office/powerpoint/2010/main" Requires="p14">
      <p:transition spd="slow" p14:dur="2000" advTm="7409"/>
    </mc:Choice>
    <mc:Fallback>
      <p:transition spd="slow" advTm="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5A0CC-188E-0F48-9CFD-63222F4074BF}"/>
              </a:ext>
            </a:extLst>
          </p:cNvPr>
          <p:cNvSpPr>
            <a:spLocks noGrp="1"/>
          </p:cNvSpPr>
          <p:nvPr>
            <p:ph type="title"/>
          </p:nvPr>
        </p:nvSpPr>
        <p:spPr/>
        <p:txBody>
          <a:bodyPr/>
          <a:lstStyle/>
          <a:p>
            <a:r>
              <a:rPr lang="en-US" dirty="0"/>
              <a:t>Trends in Hardware</a:t>
            </a:r>
          </a:p>
        </p:txBody>
      </p:sp>
      <p:pic>
        <p:nvPicPr>
          <p:cNvPr id="7" name="Graphic 6">
            <a:extLst>
              <a:ext uri="{FF2B5EF4-FFF2-40B4-BE49-F238E27FC236}">
                <a16:creationId xmlns:a16="http://schemas.microsoft.com/office/drawing/2014/main" id="{9D0226B3-58CA-F140-8CA7-3551EB6F40E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20055"/>
          <a:stretch/>
        </p:blipFill>
        <p:spPr>
          <a:xfrm>
            <a:off x="882883" y="3192669"/>
            <a:ext cx="3840163" cy="1076989"/>
          </a:xfrm>
          <a:prstGeom prst="rect">
            <a:avLst/>
          </a:prstGeom>
        </p:spPr>
      </p:pic>
      <p:sp>
        <p:nvSpPr>
          <p:cNvPr id="8" name="TextBox 7">
            <a:extLst>
              <a:ext uri="{FF2B5EF4-FFF2-40B4-BE49-F238E27FC236}">
                <a16:creationId xmlns:a16="http://schemas.microsoft.com/office/drawing/2014/main" id="{BDCC89F8-D575-5A45-A641-40ED7FAB1B90}"/>
              </a:ext>
            </a:extLst>
          </p:cNvPr>
          <p:cNvSpPr txBox="1"/>
          <p:nvPr/>
        </p:nvSpPr>
        <p:spPr>
          <a:xfrm>
            <a:off x="112058" y="1630538"/>
            <a:ext cx="5620871" cy="646331"/>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3600" dirty="0"/>
              <a:t>Cheaper and Larger Memory</a:t>
            </a:r>
          </a:p>
        </p:txBody>
      </p:sp>
      <p:sp>
        <p:nvSpPr>
          <p:cNvPr id="9" name="Down Arrow 8">
            <a:extLst>
              <a:ext uri="{FF2B5EF4-FFF2-40B4-BE49-F238E27FC236}">
                <a16:creationId xmlns:a16="http://schemas.microsoft.com/office/drawing/2014/main" id="{FBFC0630-0FAC-9243-8C65-F611F38B43FB}"/>
              </a:ext>
            </a:extLst>
          </p:cNvPr>
          <p:cNvSpPr/>
          <p:nvPr/>
        </p:nvSpPr>
        <p:spPr>
          <a:xfrm rot="16200000">
            <a:off x="5739561" y="3341198"/>
            <a:ext cx="233082" cy="779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42BAC942-5700-AF4C-8969-5D501EF1C6EE}"/>
              </a:ext>
            </a:extLst>
          </p:cNvPr>
          <p:cNvGrpSpPr/>
          <p:nvPr/>
        </p:nvGrpSpPr>
        <p:grpSpPr>
          <a:xfrm>
            <a:off x="6855899" y="2830867"/>
            <a:ext cx="4208183" cy="2307129"/>
            <a:chOff x="985369" y="4403345"/>
            <a:chExt cx="4208183" cy="2307129"/>
          </a:xfrm>
        </p:grpSpPr>
        <p:pic>
          <p:nvPicPr>
            <p:cNvPr id="10" name="Picture 9">
              <a:extLst>
                <a:ext uri="{FF2B5EF4-FFF2-40B4-BE49-F238E27FC236}">
                  <a16:creationId xmlns:a16="http://schemas.microsoft.com/office/drawing/2014/main" id="{8E39AA41-763F-D34A-A100-E7ABA07BC0E4}"/>
                </a:ext>
              </a:extLst>
            </p:cNvPr>
            <p:cNvPicPr>
              <a:picLocks noChangeAspect="1"/>
            </p:cNvPicPr>
            <p:nvPr/>
          </p:nvPicPr>
          <p:blipFill>
            <a:blip r:embed="rId8"/>
            <a:stretch>
              <a:fillRect/>
            </a:stretch>
          </p:blipFill>
          <p:spPr>
            <a:xfrm>
              <a:off x="985369" y="4403345"/>
              <a:ext cx="1125071" cy="1125071"/>
            </a:xfrm>
            <a:prstGeom prst="rect">
              <a:avLst/>
            </a:prstGeom>
          </p:spPr>
        </p:pic>
        <p:pic>
          <p:nvPicPr>
            <p:cNvPr id="11" name="Picture 10">
              <a:extLst>
                <a:ext uri="{FF2B5EF4-FFF2-40B4-BE49-F238E27FC236}">
                  <a16:creationId xmlns:a16="http://schemas.microsoft.com/office/drawing/2014/main" id="{25BDD286-567E-5049-AACD-48BDB7549241}"/>
                </a:ext>
              </a:extLst>
            </p:cNvPr>
            <p:cNvPicPr>
              <a:picLocks noChangeAspect="1"/>
            </p:cNvPicPr>
            <p:nvPr/>
          </p:nvPicPr>
          <p:blipFill>
            <a:blip r:embed="rId9"/>
            <a:stretch>
              <a:fillRect/>
            </a:stretch>
          </p:blipFill>
          <p:spPr>
            <a:xfrm>
              <a:off x="2514457" y="4523353"/>
              <a:ext cx="1125071" cy="1005063"/>
            </a:xfrm>
            <a:prstGeom prst="rect">
              <a:avLst/>
            </a:prstGeom>
          </p:spPr>
        </p:pic>
        <p:pic>
          <p:nvPicPr>
            <p:cNvPr id="12" name="Picture 11">
              <a:extLst>
                <a:ext uri="{FF2B5EF4-FFF2-40B4-BE49-F238E27FC236}">
                  <a16:creationId xmlns:a16="http://schemas.microsoft.com/office/drawing/2014/main" id="{31E2B106-FCCA-CF47-A743-3005D3E65164}"/>
                </a:ext>
              </a:extLst>
            </p:cNvPr>
            <p:cNvPicPr>
              <a:picLocks noChangeAspect="1"/>
            </p:cNvPicPr>
            <p:nvPr/>
          </p:nvPicPr>
          <p:blipFill>
            <a:blip r:embed="rId10"/>
            <a:stretch>
              <a:fillRect/>
            </a:stretch>
          </p:blipFill>
          <p:spPr>
            <a:xfrm>
              <a:off x="985369" y="5692279"/>
              <a:ext cx="2425700" cy="1018195"/>
            </a:xfrm>
            <a:prstGeom prst="rect">
              <a:avLst/>
            </a:prstGeom>
          </p:spPr>
        </p:pic>
        <p:pic>
          <p:nvPicPr>
            <p:cNvPr id="13" name="Picture 12">
              <a:extLst>
                <a:ext uri="{FF2B5EF4-FFF2-40B4-BE49-F238E27FC236}">
                  <a16:creationId xmlns:a16="http://schemas.microsoft.com/office/drawing/2014/main" id="{61FF3493-8050-614D-AC35-46725848E4A6}"/>
                </a:ext>
              </a:extLst>
            </p:cNvPr>
            <p:cNvPicPr>
              <a:picLocks noChangeAspect="1"/>
            </p:cNvPicPr>
            <p:nvPr/>
          </p:nvPicPr>
          <p:blipFill>
            <a:blip r:embed="rId11"/>
            <a:stretch>
              <a:fillRect/>
            </a:stretch>
          </p:blipFill>
          <p:spPr>
            <a:xfrm>
              <a:off x="3867988" y="4980814"/>
              <a:ext cx="1325564" cy="1325564"/>
            </a:xfrm>
            <a:prstGeom prst="rect">
              <a:avLst/>
            </a:prstGeom>
          </p:spPr>
        </p:pic>
      </p:grpSp>
      <p:sp>
        <p:nvSpPr>
          <p:cNvPr id="31" name="TextBox 30">
            <a:extLst>
              <a:ext uri="{FF2B5EF4-FFF2-40B4-BE49-F238E27FC236}">
                <a16:creationId xmlns:a16="http://schemas.microsoft.com/office/drawing/2014/main" id="{0B510D5B-F77C-EE4B-86F9-14189E0B9FFE}"/>
              </a:ext>
            </a:extLst>
          </p:cNvPr>
          <p:cNvSpPr txBox="1"/>
          <p:nvPr/>
        </p:nvSpPr>
        <p:spPr>
          <a:xfrm>
            <a:off x="6137086" y="1679517"/>
            <a:ext cx="5620871" cy="646331"/>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3600" dirty="0"/>
              <a:t>Rise of In-Memory DBs/KVs</a:t>
            </a:r>
          </a:p>
        </p:txBody>
      </p:sp>
      <p:sp>
        <p:nvSpPr>
          <p:cNvPr id="32" name="Slide Number Placeholder 31">
            <a:extLst>
              <a:ext uri="{FF2B5EF4-FFF2-40B4-BE49-F238E27FC236}">
                <a16:creationId xmlns:a16="http://schemas.microsoft.com/office/drawing/2014/main" id="{43B0EB67-BDF0-6B43-AFBA-59E9D96A64D6}"/>
              </a:ext>
            </a:extLst>
          </p:cNvPr>
          <p:cNvSpPr>
            <a:spLocks noGrp="1"/>
          </p:cNvSpPr>
          <p:nvPr>
            <p:ph type="sldNum" sz="quarter" idx="12"/>
          </p:nvPr>
        </p:nvSpPr>
        <p:spPr/>
        <p:txBody>
          <a:bodyPr/>
          <a:lstStyle/>
          <a:p>
            <a:fld id="{C70DD583-F2C9-1147-B75C-1EF3C99A69B1}" type="slidenum">
              <a:rPr lang="en-US" smtClean="0"/>
              <a:t>2</a:t>
            </a:fld>
            <a:endParaRPr lang="en-US" dirty="0"/>
          </a:p>
        </p:txBody>
      </p:sp>
      <p:pic>
        <p:nvPicPr>
          <p:cNvPr id="15" name="Audio 14">
            <a:hlinkClick r:id="" action="ppaction://media"/>
            <a:extLst>
              <a:ext uri="{FF2B5EF4-FFF2-40B4-BE49-F238E27FC236}">
                <a16:creationId xmlns:a16="http://schemas.microsoft.com/office/drawing/2014/main" id="{CCBC58DB-8FC6-824B-A87B-2FDFB63F8DB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293517071"/>
      </p:ext>
    </p:extLst>
  </p:cSld>
  <p:clrMapOvr>
    <a:masterClrMapping/>
  </p:clrMapOvr>
  <mc:AlternateContent xmlns:mc="http://schemas.openxmlformats.org/markup-compatibility/2006">
    <mc:Choice xmlns:p14="http://schemas.microsoft.com/office/powerpoint/2010/main" Requires="p14">
      <p:transition spd="slow" p14:dur="2000" advTm="14603"/>
    </mc:Choice>
    <mc:Fallback>
      <p:transition spd="slow" advTm="14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9"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644AB-79E0-1F49-B24A-B1C523FF39AD}"/>
              </a:ext>
            </a:extLst>
          </p:cNvPr>
          <p:cNvSpPr>
            <a:spLocks noGrp="1"/>
          </p:cNvSpPr>
          <p:nvPr>
            <p:ph type="title"/>
          </p:nvPr>
        </p:nvSpPr>
        <p:spPr/>
        <p:txBody>
          <a:bodyPr/>
          <a:lstStyle/>
          <a:p>
            <a:r>
              <a:rPr lang="en-US" dirty="0"/>
              <a:t>Reducing Remote Reads through Replication</a:t>
            </a:r>
          </a:p>
        </p:txBody>
      </p:sp>
      <p:sp>
        <p:nvSpPr>
          <p:cNvPr id="4" name="Slide Number Placeholder 3">
            <a:extLst>
              <a:ext uri="{FF2B5EF4-FFF2-40B4-BE49-F238E27FC236}">
                <a16:creationId xmlns:a16="http://schemas.microsoft.com/office/drawing/2014/main" id="{1AC6A08F-3681-C64E-B21B-A22E5D7D66D5}"/>
              </a:ext>
            </a:extLst>
          </p:cNvPr>
          <p:cNvSpPr>
            <a:spLocks noGrp="1"/>
          </p:cNvSpPr>
          <p:nvPr>
            <p:ph type="sldNum" sz="quarter" idx="12"/>
          </p:nvPr>
        </p:nvSpPr>
        <p:spPr/>
        <p:txBody>
          <a:bodyPr/>
          <a:lstStyle/>
          <a:p>
            <a:fld id="{C70DD583-F2C9-1147-B75C-1EF3C99A69B1}" type="slidenum">
              <a:rPr lang="en-US" smtClean="0"/>
              <a:t>20</a:t>
            </a:fld>
            <a:endParaRPr lang="en-US"/>
          </a:p>
        </p:txBody>
      </p:sp>
      <p:grpSp>
        <p:nvGrpSpPr>
          <p:cNvPr id="108" name="Group 107">
            <a:extLst>
              <a:ext uri="{FF2B5EF4-FFF2-40B4-BE49-F238E27FC236}">
                <a16:creationId xmlns:a16="http://schemas.microsoft.com/office/drawing/2014/main" id="{91CE539C-845D-6743-B578-08D72294C684}"/>
              </a:ext>
            </a:extLst>
          </p:cNvPr>
          <p:cNvGrpSpPr/>
          <p:nvPr/>
        </p:nvGrpSpPr>
        <p:grpSpPr>
          <a:xfrm>
            <a:off x="6419888" y="2079855"/>
            <a:ext cx="1859381" cy="1974945"/>
            <a:chOff x="5394909" y="1620091"/>
            <a:chExt cx="1859381" cy="1974945"/>
          </a:xfrm>
        </p:grpSpPr>
        <p:sp>
          <p:nvSpPr>
            <p:cNvPr id="76" name="Rectangle 75">
              <a:extLst>
                <a:ext uri="{FF2B5EF4-FFF2-40B4-BE49-F238E27FC236}">
                  <a16:creationId xmlns:a16="http://schemas.microsoft.com/office/drawing/2014/main" id="{F7417549-1F93-C448-93CF-6F4B0DF56FFA}"/>
                </a:ext>
              </a:extLst>
            </p:cNvPr>
            <p:cNvSpPr/>
            <p:nvPr/>
          </p:nvSpPr>
          <p:spPr>
            <a:xfrm>
              <a:off x="5394909" y="1620091"/>
              <a:ext cx="1859381" cy="197494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35295579-F372-EF4F-9079-C0AB26C5C4D4}"/>
                </a:ext>
              </a:extLst>
            </p:cNvPr>
            <p:cNvSpPr/>
            <p:nvPr/>
          </p:nvSpPr>
          <p:spPr>
            <a:xfrm>
              <a:off x="6007608" y="1764792"/>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D48F283-60AC-144E-905A-A55D469493CF}"/>
                </a:ext>
              </a:extLst>
            </p:cNvPr>
            <p:cNvSpPr/>
            <p:nvPr/>
          </p:nvSpPr>
          <p:spPr>
            <a:xfrm>
              <a:off x="5550408" y="2154936"/>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BB10311-8FDA-1147-82D0-9367CACFA59F}"/>
                </a:ext>
              </a:extLst>
            </p:cNvPr>
            <p:cNvSpPr/>
            <p:nvPr/>
          </p:nvSpPr>
          <p:spPr>
            <a:xfrm>
              <a:off x="6336792" y="2456688"/>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C315332-B6E4-8242-9E5C-90EEE67EB62A}"/>
                </a:ext>
              </a:extLst>
            </p:cNvPr>
            <p:cNvSpPr/>
            <p:nvPr/>
          </p:nvSpPr>
          <p:spPr>
            <a:xfrm>
              <a:off x="5867400" y="2920936"/>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32CA869-1B48-8D48-A69D-5C44D84F66E2}"/>
                </a:ext>
              </a:extLst>
            </p:cNvPr>
            <p:cNvSpPr/>
            <p:nvPr/>
          </p:nvSpPr>
          <p:spPr>
            <a:xfrm>
              <a:off x="6659880" y="3127248"/>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35E2D3FF-4A62-A24A-A98C-A4D2AAA775CF}"/>
                </a:ext>
              </a:extLst>
            </p:cNvPr>
            <p:cNvCxnSpPr>
              <a:cxnSpLocks/>
              <a:stCxn id="77" idx="3"/>
              <a:endCxn id="78" idx="7"/>
            </p:cNvCxnSpPr>
            <p:nvPr/>
          </p:nvCxnSpPr>
          <p:spPr>
            <a:xfrm flipH="1">
              <a:off x="5940653" y="2022353"/>
              <a:ext cx="133910" cy="1767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E5F5D83-96FA-5442-AE77-B679325F3154}"/>
                </a:ext>
              </a:extLst>
            </p:cNvPr>
            <p:cNvCxnSpPr>
              <a:cxnSpLocks/>
              <a:stCxn id="77" idx="5"/>
              <a:endCxn id="79" idx="0"/>
            </p:cNvCxnSpPr>
            <p:nvPr/>
          </p:nvCxnSpPr>
          <p:spPr>
            <a:xfrm>
              <a:off x="6397853" y="2022353"/>
              <a:ext cx="167539" cy="434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80CE17A-A004-F14F-8063-FEE4667AA5C4}"/>
                </a:ext>
              </a:extLst>
            </p:cNvPr>
            <p:cNvCxnSpPr>
              <a:cxnSpLocks/>
              <a:stCxn id="79" idx="3"/>
              <a:endCxn id="80" idx="7"/>
            </p:cNvCxnSpPr>
            <p:nvPr/>
          </p:nvCxnSpPr>
          <p:spPr>
            <a:xfrm flipH="1">
              <a:off x="6257645" y="2714249"/>
              <a:ext cx="146102" cy="250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9369629-6551-0942-9D62-A154F184ED02}"/>
                </a:ext>
              </a:extLst>
            </p:cNvPr>
            <p:cNvCxnSpPr>
              <a:cxnSpLocks/>
              <a:stCxn id="79" idx="5"/>
              <a:endCxn id="81" idx="0"/>
            </p:cNvCxnSpPr>
            <p:nvPr/>
          </p:nvCxnSpPr>
          <p:spPr>
            <a:xfrm>
              <a:off x="6727037" y="2714249"/>
              <a:ext cx="161443" cy="412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B8D6BA34-D05D-9D41-AAE0-DB96D5CD1BF5}"/>
              </a:ext>
            </a:extLst>
          </p:cNvPr>
          <p:cNvGrpSpPr/>
          <p:nvPr/>
        </p:nvGrpSpPr>
        <p:grpSpPr>
          <a:xfrm>
            <a:off x="4153674" y="4576000"/>
            <a:ext cx="4165067" cy="721810"/>
            <a:chOff x="4242065" y="4029371"/>
            <a:chExt cx="4165067" cy="721810"/>
          </a:xfrm>
        </p:grpSpPr>
        <p:sp>
          <p:nvSpPr>
            <p:cNvPr id="99" name="Rectangle 98">
              <a:extLst>
                <a:ext uri="{FF2B5EF4-FFF2-40B4-BE49-F238E27FC236}">
                  <a16:creationId xmlns:a16="http://schemas.microsoft.com/office/drawing/2014/main" id="{A5FC25F7-58F9-D543-B7E3-B458278E98AE}"/>
                </a:ext>
              </a:extLst>
            </p:cNvPr>
            <p:cNvSpPr/>
            <p:nvPr/>
          </p:nvSpPr>
          <p:spPr>
            <a:xfrm>
              <a:off x="4242065" y="4029371"/>
              <a:ext cx="4165067" cy="7218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3AB96A8-06FB-8949-BE6D-33DD839F3F45}"/>
                </a:ext>
              </a:extLst>
            </p:cNvPr>
            <p:cNvSpPr/>
            <p:nvPr/>
          </p:nvSpPr>
          <p:spPr>
            <a:xfrm>
              <a:off x="4553788" y="4225415"/>
              <a:ext cx="877773" cy="32106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600242FF-ADEC-5742-9A20-D164CAD5D3DE}"/>
                </a:ext>
              </a:extLst>
            </p:cNvPr>
            <p:cNvSpPr/>
            <p:nvPr/>
          </p:nvSpPr>
          <p:spPr>
            <a:xfrm>
              <a:off x="5904775" y="4225414"/>
              <a:ext cx="877773" cy="32106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0EF8A61-A50A-E248-ABF1-0512643A70C8}"/>
                </a:ext>
              </a:extLst>
            </p:cNvPr>
            <p:cNvSpPr/>
            <p:nvPr/>
          </p:nvSpPr>
          <p:spPr>
            <a:xfrm>
              <a:off x="7248892" y="4225415"/>
              <a:ext cx="877773" cy="32106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525AE633-6FCF-9F44-97DF-8BCEFD2A07BB}"/>
                </a:ext>
              </a:extLst>
            </p:cNvPr>
            <p:cNvCxnSpPr>
              <a:stCxn id="100" idx="3"/>
            </p:cNvCxnSpPr>
            <p:nvPr/>
          </p:nvCxnSpPr>
          <p:spPr>
            <a:xfrm flipV="1">
              <a:off x="5431561" y="4385948"/>
              <a:ext cx="469779"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96F772F2-84D8-B541-8BDF-82F4F6945DD1}"/>
                </a:ext>
              </a:extLst>
            </p:cNvPr>
            <p:cNvCxnSpPr/>
            <p:nvPr/>
          </p:nvCxnSpPr>
          <p:spPr>
            <a:xfrm flipV="1">
              <a:off x="6791692" y="4397052"/>
              <a:ext cx="469779"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09F9C57A-320A-4147-B090-5591A2CA4821}"/>
              </a:ext>
            </a:extLst>
          </p:cNvPr>
          <p:cNvCxnSpPr/>
          <p:nvPr/>
        </p:nvCxnSpPr>
        <p:spPr>
          <a:xfrm>
            <a:off x="2907792" y="4277788"/>
            <a:ext cx="6400800"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8BB64925-A38F-034E-AC44-EE7FCD07D439}"/>
              </a:ext>
            </a:extLst>
          </p:cNvPr>
          <p:cNvSpPr txBox="1"/>
          <p:nvPr/>
        </p:nvSpPr>
        <p:spPr>
          <a:xfrm>
            <a:off x="8318741" y="2705100"/>
            <a:ext cx="1812811" cy="369332"/>
          </a:xfrm>
          <a:prstGeom prst="rect">
            <a:avLst/>
          </a:prstGeom>
          <a:noFill/>
        </p:spPr>
        <p:txBody>
          <a:bodyPr wrap="square" rtlCol="0">
            <a:spAutoFit/>
          </a:bodyPr>
          <a:lstStyle/>
          <a:p>
            <a:r>
              <a:rPr lang="en-US" dirty="0"/>
              <a:t>Search Layer</a:t>
            </a:r>
          </a:p>
        </p:txBody>
      </p:sp>
      <p:sp>
        <p:nvSpPr>
          <p:cNvPr id="111" name="TextBox 110">
            <a:extLst>
              <a:ext uri="{FF2B5EF4-FFF2-40B4-BE49-F238E27FC236}">
                <a16:creationId xmlns:a16="http://schemas.microsoft.com/office/drawing/2014/main" id="{0121AB7B-70B9-2A48-9E8D-45082F75D568}"/>
              </a:ext>
            </a:extLst>
          </p:cNvPr>
          <p:cNvSpPr txBox="1"/>
          <p:nvPr/>
        </p:nvSpPr>
        <p:spPr>
          <a:xfrm>
            <a:off x="8402186" y="4602957"/>
            <a:ext cx="1812811" cy="369332"/>
          </a:xfrm>
          <a:prstGeom prst="rect">
            <a:avLst/>
          </a:prstGeom>
          <a:noFill/>
        </p:spPr>
        <p:txBody>
          <a:bodyPr wrap="square" rtlCol="0">
            <a:spAutoFit/>
          </a:bodyPr>
          <a:lstStyle/>
          <a:p>
            <a:r>
              <a:rPr lang="en-US" dirty="0"/>
              <a:t>Data Layer</a:t>
            </a:r>
          </a:p>
        </p:txBody>
      </p:sp>
      <p:grpSp>
        <p:nvGrpSpPr>
          <p:cNvPr id="25" name="Group 24">
            <a:extLst>
              <a:ext uri="{FF2B5EF4-FFF2-40B4-BE49-F238E27FC236}">
                <a16:creationId xmlns:a16="http://schemas.microsoft.com/office/drawing/2014/main" id="{547D575B-39E4-3C40-AED6-76395AFBB8CC}"/>
              </a:ext>
            </a:extLst>
          </p:cNvPr>
          <p:cNvGrpSpPr/>
          <p:nvPr/>
        </p:nvGrpSpPr>
        <p:grpSpPr>
          <a:xfrm>
            <a:off x="4072778" y="2079855"/>
            <a:ext cx="1859381" cy="1974945"/>
            <a:chOff x="5394909" y="1620091"/>
            <a:chExt cx="1859381" cy="1974945"/>
          </a:xfrm>
        </p:grpSpPr>
        <p:sp>
          <p:nvSpPr>
            <p:cNvPr id="26" name="Rectangle 25">
              <a:extLst>
                <a:ext uri="{FF2B5EF4-FFF2-40B4-BE49-F238E27FC236}">
                  <a16:creationId xmlns:a16="http://schemas.microsoft.com/office/drawing/2014/main" id="{8BEBA304-5991-0047-9D18-901D012A785A}"/>
                </a:ext>
              </a:extLst>
            </p:cNvPr>
            <p:cNvSpPr/>
            <p:nvPr/>
          </p:nvSpPr>
          <p:spPr>
            <a:xfrm>
              <a:off x="5394909" y="1620091"/>
              <a:ext cx="1859381" cy="197494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730E7D4-B507-754D-973F-666C6086DBE0}"/>
                </a:ext>
              </a:extLst>
            </p:cNvPr>
            <p:cNvSpPr/>
            <p:nvPr/>
          </p:nvSpPr>
          <p:spPr>
            <a:xfrm>
              <a:off x="6007608" y="1764792"/>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B8945F-0B5F-314C-B1D5-5341C64410B5}"/>
                </a:ext>
              </a:extLst>
            </p:cNvPr>
            <p:cNvSpPr/>
            <p:nvPr/>
          </p:nvSpPr>
          <p:spPr>
            <a:xfrm>
              <a:off x="5550408" y="2154936"/>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F6FA1C6-0922-8547-A37B-2B2F9F3E92C6}"/>
                </a:ext>
              </a:extLst>
            </p:cNvPr>
            <p:cNvSpPr/>
            <p:nvPr/>
          </p:nvSpPr>
          <p:spPr>
            <a:xfrm>
              <a:off x="6336792" y="2456688"/>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C9FE13C-1813-E148-BA0E-D5768572364B}"/>
                </a:ext>
              </a:extLst>
            </p:cNvPr>
            <p:cNvSpPr/>
            <p:nvPr/>
          </p:nvSpPr>
          <p:spPr>
            <a:xfrm>
              <a:off x="5867400" y="2920936"/>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FE48434-D7CA-2145-AD10-5AF3DDF1E6A4}"/>
                </a:ext>
              </a:extLst>
            </p:cNvPr>
            <p:cNvSpPr/>
            <p:nvPr/>
          </p:nvSpPr>
          <p:spPr>
            <a:xfrm>
              <a:off x="6659880" y="3127248"/>
              <a:ext cx="457200" cy="30175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E1E13484-C40C-204F-8F16-DA725C82C5D4}"/>
                </a:ext>
              </a:extLst>
            </p:cNvPr>
            <p:cNvCxnSpPr>
              <a:cxnSpLocks/>
              <a:stCxn id="27" idx="3"/>
              <a:endCxn id="28" idx="7"/>
            </p:cNvCxnSpPr>
            <p:nvPr/>
          </p:nvCxnSpPr>
          <p:spPr>
            <a:xfrm flipH="1">
              <a:off x="5940653" y="2022353"/>
              <a:ext cx="133910" cy="1767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F10A00E-BC00-694E-91AF-B84E9DDE83D3}"/>
                </a:ext>
              </a:extLst>
            </p:cNvPr>
            <p:cNvCxnSpPr>
              <a:cxnSpLocks/>
              <a:stCxn id="27" idx="5"/>
              <a:endCxn id="29" idx="0"/>
            </p:cNvCxnSpPr>
            <p:nvPr/>
          </p:nvCxnSpPr>
          <p:spPr>
            <a:xfrm>
              <a:off x="6397853" y="2022353"/>
              <a:ext cx="167539" cy="434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7B6A2E7-6B33-124E-93AB-4B452EA967F3}"/>
                </a:ext>
              </a:extLst>
            </p:cNvPr>
            <p:cNvCxnSpPr>
              <a:cxnSpLocks/>
              <a:stCxn id="29" idx="3"/>
              <a:endCxn id="30" idx="7"/>
            </p:cNvCxnSpPr>
            <p:nvPr/>
          </p:nvCxnSpPr>
          <p:spPr>
            <a:xfrm flipH="1">
              <a:off x="6257645" y="2714249"/>
              <a:ext cx="146102" cy="250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64B3388-3B7D-DE4B-ACB2-8F79EC528C63}"/>
                </a:ext>
              </a:extLst>
            </p:cNvPr>
            <p:cNvCxnSpPr>
              <a:cxnSpLocks/>
              <a:stCxn id="29" idx="5"/>
              <a:endCxn id="31" idx="0"/>
            </p:cNvCxnSpPr>
            <p:nvPr/>
          </p:nvCxnSpPr>
          <p:spPr>
            <a:xfrm>
              <a:off x="6727037" y="2714249"/>
              <a:ext cx="161443" cy="412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6093B49F-2414-9D4C-BAFD-47036CC515FD}"/>
              </a:ext>
            </a:extLst>
          </p:cNvPr>
          <p:cNvCxnSpPr>
            <a:cxnSpLocks/>
          </p:cNvCxnSpPr>
          <p:nvPr/>
        </p:nvCxnSpPr>
        <p:spPr>
          <a:xfrm flipV="1">
            <a:off x="6236207" y="1448845"/>
            <a:ext cx="0" cy="282894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2C9DF16-90A9-C544-9DEE-603C60469B92}"/>
              </a:ext>
            </a:extLst>
          </p:cNvPr>
          <p:cNvSpPr txBox="1"/>
          <p:nvPr/>
        </p:nvSpPr>
        <p:spPr>
          <a:xfrm>
            <a:off x="4557861" y="1698289"/>
            <a:ext cx="1203259" cy="369332"/>
          </a:xfrm>
          <a:prstGeom prst="rect">
            <a:avLst/>
          </a:prstGeom>
          <a:noFill/>
        </p:spPr>
        <p:txBody>
          <a:bodyPr wrap="square" rtlCol="0">
            <a:spAutoFit/>
          </a:bodyPr>
          <a:lstStyle/>
          <a:p>
            <a:r>
              <a:rPr lang="en-US" dirty="0"/>
              <a:t>NUMA-1</a:t>
            </a:r>
          </a:p>
        </p:txBody>
      </p:sp>
      <p:sp>
        <p:nvSpPr>
          <p:cNvPr id="39" name="TextBox 38">
            <a:extLst>
              <a:ext uri="{FF2B5EF4-FFF2-40B4-BE49-F238E27FC236}">
                <a16:creationId xmlns:a16="http://schemas.microsoft.com/office/drawing/2014/main" id="{2CDF476F-4D62-0442-B0A5-717C4B402C62}"/>
              </a:ext>
            </a:extLst>
          </p:cNvPr>
          <p:cNvSpPr txBox="1"/>
          <p:nvPr/>
        </p:nvSpPr>
        <p:spPr>
          <a:xfrm>
            <a:off x="6892379" y="1695995"/>
            <a:ext cx="1203259" cy="369332"/>
          </a:xfrm>
          <a:prstGeom prst="rect">
            <a:avLst/>
          </a:prstGeom>
          <a:noFill/>
        </p:spPr>
        <p:txBody>
          <a:bodyPr wrap="square" rtlCol="0">
            <a:spAutoFit/>
          </a:bodyPr>
          <a:lstStyle/>
          <a:p>
            <a:r>
              <a:rPr lang="en-US" dirty="0"/>
              <a:t>NUMA-2</a:t>
            </a:r>
          </a:p>
        </p:txBody>
      </p:sp>
      <p:sp>
        <p:nvSpPr>
          <p:cNvPr id="7" name="TextBox 6">
            <a:extLst>
              <a:ext uri="{FF2B5EF4-FFF2-40B4-BE49-F238E27FC236}">
                <a16:creationId xmlns:a16="http://schemas.microsoft.com/office/drawing/2014/main" id="{8340030F-2B2B-B844-9A9D-F85F2E55BD7B}"/>
              </a:ext>
            </a:extLst>
          </p:cNvPr>
          <p:cNvSpPr txBox="1"/>
          <p:nvPr/>
        </p:nvSpPr>
        <p:spPr>
          <a:xfrm>
            <a:off x="438915" y="2030029"/>
            <a:ext cx="294496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No remote memory access while traversing search layer</a:t>
            </a:r>
          </a:p>
          <a:p>
            <a:pPr marL="285750" indent="-285750">
              <a:buFont typeface="Arial" panose="020B0604020202020204" pitchFamily="34" charset="0"/>
              <a:buChar char="•"/>
            </a:pPr>
            <a:r>
              <a:rPr lang="en-US" dirty="0"/>
              <a:t>Replication is done using per-NUMA background thread.</a:t>
            </a:r>
          </a:p>
          <a:p>
            <a:pPr marL="285750" indent="-285750">
              <a:buFont typeface="Arial" panose="020B0604020202020204" pitchFamily="34" charset="0"/>
              <a:buChar char="•"/>
            </a:pPr>
            <a:r>
              <a:rPr lang="en-US" dirty="0"/>
              <a:t>Does not affect correctness.</a:t>
            </a:r>
          </a:p>
        </p:txBody>
      </p:sp>
      <p:pic>
        <p:nvPicPr>
          <p:cNvPr id="18" name="Audio 17">
            <a:hlinkClick r:id="" action="ppaction://media"/>
            <a:extLst>
              <a:ext uri="{FF2B5EF4-FFF2-40B4-BE49-F238E27FC236}">
                <a16:creationId xmlns:a16="http://schemas.microsoft.com/office/drawing/2014/main" id="{5B6032A9-B07D-214B-9B94-EFE9F415DD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605022546"/>
      </p:ext>
    </p:extLst>
  </p:cSld>
  <p:clrMapOvr>
    <a:masterClrMapping/>
  </p:clrMapOvr>
  <mc:AlternateContent xmlns:mc="http://schemas.openxmlformats.org/markup-compatibility/2006">
    <mc:Choice xmlns:p14="http://schemas.microsoft.com/office/powerpoint/2010/main" Requires="p14">
      <p:transition spd="slow" p14:dur="2000" advTm="31118"/>
    </mc:Choice>
    <mc:Fallback>
      <p:transition spd="slow" advTm="3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par>
                                <p:cTn id="20" presetID="9" presetClass="entr" presetSubtype="0" fill="hold"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dissolve">
                                      <p:cBhvr>
                                        <p:cTn id="22" dur="5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bldLst>
      <p:bldP spid="5" grpId="0"/>
      <p:bldP spid="39"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D234C-2FF0-0443-A8B8-060EC761267B}"/>
              </a:ext>
            </a:extLst>
          </p:cNvPr>
          <p:cNvSpPr>
            <a:spLocks noGrp="1"/>
          </p:cNvSpPr>
          <p:nvPr>
            <p:ph type="title"/>
          </p:nvPr>
        </p:nvSpPr>
        <p:spPr/>
        <p:txBody>
          <a:bodyPr/>
          <a:lstStyle/>
          <a:p>
            <a:r>
              <a:rPr lang="en-US" dirty="0"/>
              <a:t>More Details in Paper</a:t>
            </a:r>
          </a:p>
        </p:txBody>
      </p:sp>
      <p:sp>
        <p:nvSpPr>
          <p:cNvPr id="3" name="Content Placeholder 2">
            <a:extLst>
              <a:ext uri="{FF2B5EF4-FFF2-40B4-BE49-F238E27FC236}">
                <a16:creationId xmlns:a16="http://schemas.microsoft.com/office/drawing/2014/main" id="{1949C160-95BF-FB4A-8F95-8E940E4D6479}"/>
              </a:ext>
            </a:extLst>
          </p:cNvPr>
          <p:cNvSpPr>
            <a:spLocks noGrp="1"/>
          </p:cNvSpPr>
          <p:nvPr>
            <p:ph idx="1"/>
          </p:nvPr>
        </p:nvSpPr>
        <p:spPr/>
        <p:txBody>
          <a:bodyPr/>
          <a:lstStyle/>
          <a:p>
            <a:r>
              <a:rPr lang="en-US" dirty="0"/>
              <a:t>Design of Data Layer</a:t>
            </a:r>
          </a:p>
          <a:p>
            <a:pPr lvl="1"/>
            <a:r>
              <a:rPr lang="en-US" dirty="0"/>
              <a:t>Bitmap, Vector instruction</a:t>
            </a:r>
          </a:p>
          <a:p>
            <a:r>
              <a:rPr lang="en-US" dirty="0"/>
              <a:t>Concurrency Control of search layer and data layer</a:t>
            </a:r>
          </a:p>
          <a:p>
            <a:r>
              <a:rPr lang="en-US" dirty="0"/>
              <a:t>Replication Mechanism</a:t>
            </a:r>
          </a:p>
          <a:p>
            <a:r>
              <a:rPr lang="en-US" dirty="0"/>
              <a:t>Congestion control using back off</a:t>
            </a:r>
          </a:p>
          <a:p>
            <a:r>
              <a:rPr lang="en-US" dirty="0"/>
              <a:t>Garbage Collection</a:t>
            </a:r>
          </a:p>
        </p:txBody>
      </p:sp>
      <p:sp>
        <p:nvSpPr>
          <p:cNvPr id="4" name="Slide Number Placeholder 3">
            <a:extLst>
              <a:ext uri="{FF2B5EF4-FFF2-40B4-BE49-F238E27FC236}">
                <a16:creationId xmlns:a16="http://schemas.microsoft.com/office/drawing/2014/main" id="{DA31C1FB-C563-AF46-9CC5-109339DF7B58}"/>
              </a:ext>
            </a:extLst>
          </p:cNvPr>
          <p:cNvSpPr>
            <a:spLocks noGrp="1"/>
          </p:cNvSpPr>
          <p:nvPr>
            <p:ph type="sldNum" sz="quarter" idx="12"/>
          </p:nvPr>
        </p:nvSpPr>
        <p:spPr/>
        <p:txBody>
          <a:bodyPr/>
          <a:lstStyle/>
          <a:p>
            <a:fld id="{C70DD583-F2C9-1147-B75C-1EF3C99A69B1}" type="slidenum">
              <a:rPr lang="en-US" smtClean="0"/>
              <a:t>21</a:t>
            </a:fld>
            <a:endParaRPr lang="en-US"/>
          </a:p>
        </p:txBody>
      </p:sp>
      <p:pic>
        <p:nvPicPr>
          <p:cNvPr id="7" name="Audio 6">
            <a:hlinkClick r:id="" action="ppaction://media"/>
            <a:extLst>
              <a:ext uri="{FF2B5EF4-FFF2-40B4-BE49-F238E27FC236}">
                <a16:creationId xmlns:a16="http://schemas.microsoft.com/office/drawing/2014/main" id="{17EF0F0F-4E1E-DB4D-8929-046993077E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88219942"/>
      </p:ext>
    </p:extLst>
  </p:cSld>
  <p:clrMapOvr>
    <a:masterClrMapping/>
  </p:clrMapOvr>
  <mc:AlternateContent xmlns:mc="http://schemas.openxmlformats.org/markup-compatibility/2006">
    <mc:Choice xmlns:p14="http://schemas.microsoft.com/office/powerpoint/2010/main" Requires="p14">
      <p:transition spd="slow" p14:dur="2000" advTm="12784"/>
    </mc:Choice>
    <mc:Fallback>
      <p:transition spd="slow" advTm="1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053C-996B-EF4A-BC26-6BCA1ACEF485}"/>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7CAE1A8F-34D3-7648-9E6E-16E35A1378D8}"/>
              </a:ext>
            </a:extLst>
          </p:cNvPr>
          <p:cNvSpPr>
            <a:spLocks noGrp="1"/>
          </p:cNvSpPr>
          <p:nvPr>
            <p:ph idx="1"/>
          </p:nvPr>
        </p:nvSpPr>
        <p:spPr/>
        <p:txBody>
          <a:bodyPr/>
          <a:lstStyle/>
          <a:p>
            <a:r>
              <a:rPr lang="en-US" dirty="0"/>
              <a:t>Performance Evaluation</a:t>
            </a:r>
          </a:p>
          <a:p>
            <a:pPr lvl="1"/>
            <a:r>
              <a:rPr lang="en-US" dirty="0"/>
              <a:t>YCSB: String and Integer key</a:t>
            </a:r>
          </a:p>
          <a:p>
            <a:pPr lvl="1"/>
            <a:r>
              <a:rPr lang="en-US" dirty="0"/>
              <a:t>112 Core/4 NUMA Nodes</a:t>
            </a:r>
          </a:p>
          <a:p>
            <a:pPr lvl="1"/>
            <a:r>
              <a:rPr lang="en-US" dirty="0"/>
              <a:t>Intel Xeon Platinum 8180</a:t>
            </a:r>
          </a:p>
          <a:p>
            <a:r>
              <a:rPr lang="en-US" dirty="0"/>
              <a:t>Design Choice Evaluation</a:t>
            </a:r>
          </a:p>
          <a:p>
            <a:pPr lvl="1"/>
            <a:r>
              <a:rPr lang="en-US" dirty="0"/>
              <a:t>Factor Analysis</a:t>
            </a:r>
          </a:p>
          <a:p>
            <a:pPr lvl="1"/>
            <a:r>
              <a:rPr lang="en-US" dirty="0"/>
              <a:t>Memory Consumption</a:t>
            </a:r>
          </a:p>
          <a:p>
            <a:pPr lvl="1"/>
            <a:r>
              <a:rPr lang="en-US" dirty="0"/>
              <a:t>Remote Memory Access</a:t>
            </a:r>
          </a:p>
        </p:txBody>
      </p:sp>
      <p:sp>
        <p:nvSpPr>
          <p:cNvPr id="4" name="Slide Number Placeholder 3">
            <a:extLst>
              <a:ext uri="{FF2B5EF4-FFF2-40B4-BE49-F238E27FC236}">
                <a16:creationId xmlns:a16="http://schemas.microsoft.com/office/drawing/2014/main" id="{D6ABE8A5-3B75-4A44-AF7B-4018A7BC68D3}"/>
              </a:ext>
            </a:extLst>
          </p:cNvPr>
          <p:cNvSpPr>
            <a:spLocks noGrp="1"/>
          </p:cNvSpPr>
          <p:nvPr>
            <p:ph type="sldNum" sz="quarter" idx="12"/>
          </p:nvPr>
        </p:nvSpPr>
        <p:spPr/>
        <p:txBody>
          <a:bodyPr/>
          <a:lstStyle/>
          <a:p>
            <a:fld id="{C70DD583-F2C9-1147-B75C-1EF3C99A69B1}" type="slidenum">
              <a:rPr lang="en-US" smtClean="0"/>
              <a:t>22</a:t>
            </a:fld>
            <a:endParaRPr lang="en-US"/>
          </a:p>
        </p:txBody>
      </p:sp>
      <p:pic>
        <p:nvPicPr>
          <p:cNvPr id="6" name="Picture 5" descr="Clipart - Eval-O-Meter">
            <a:extLst>
              <a:ext uri="{FF2B5EF4-FFF2-40B4-BE49-F238E27FC236}">
                <a16:creationId xmlns:a16="http://schemas.microsoft.com/office/drawing/2014/main" id="{37A7500B-AC9E-E04F-B759-25D556D75FC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65900" y="1979332"/>
            <a:ext cx="4787900" cy="2451100"/>
          </a:xfrm>
          <a:prstGeom prst="rect">
            <a:avLst/>
          </a:prstGeom>
        </p:spPr>
      </p:pic>
      <p:pic>
        <p:nvPicPr>
          <p:cNvPr id="7" name="Audio 6">
            <a:hlinkClick r:id="" action="ppaction://media"/>
            <a:extLst>
              <a:ext uri="{FF2B5EF4-FFF2-40B4-BE49-F238E27FC236}">
                <a16:creationId xmlns:a16="http://schemas.microsoft.com/office/drawing/2014/main" id="{32AA8C6C-50B5-A64A-A927-CC10614500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29879854"/>
      </p:ext>
    </p:extLst>
  </p:cSld>
  <p:clrMapOvr>
    <a:masterClrMapping/>
  </p:clrMapOvr>
  <mc:AlternateContent xmlns:mc="http://schemas.openxmlformats.org/markup-compatibility/2006">
    <mc:Choice xmlns:p14="http://schemas.microsoft.com/office/powerpoint/2010/main" Requires="p14">
      <p:transition spd="slow" p14:dur="2000" advTm="23519"/>
    </mc:Choice>
    <mc:Fallback>
      <p:transition spd="slow" advTm="2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B52B-7064-9844-90A6-E561A020B354}"/>
              </a:ext>
            </a:extLst>
          </p:cNvPr>
          <p:cNvSpPr>
            <a:spLocks noGrp="1"/>
          </p:cNvSpPr>
          <p:nvPr>
            <p:ph type="title"/>
          </p:nvPr>
        </p:nvSpPr>
        <p:spPr/>
        <p:txBody>
          <a:bodyPr/>
          <a:lstStyle/>
          <a:p>
            <a:r>
              <a:rPr lang="en-US" dirty="0"/>
              <a:t>YCSB String Key: Workload A</a:t>
            </a:r>
          </a:p>
        </p:txBody>
      </p:sp>
      <p:sp>
        <p:nvSpPr>
          <p:cNvPr id="4" name="Slide Number Placeholder 3">
            <a:extLst>
              <a:ext uri="{FF2B5EF4-FFF2-40B4-BE49-F238E27FC236}">
                <a16:creationId xmlns:a16="http://schemas.microsoft.com/office/drawing/2014/main" id="{22EE31C9-64E6-1247-9566-7EE44449F52F}"/>
              </a:ext>
            </a:extLst>
          </p:cNvPr>
          <p:cNvSpPr>
            <a:spLocks noGrp="1"/>
          </p:cNvSpPr>
          <p:nvPr>
            <p:ph type="sldNum" sz="quarter" idx="12"/>
          </p:nvPr>
        </p:nvSpPr>
        <p:spPr/>
        <p:txBody>
          <a:bodyPr/>
          <a:lstStyle/>
          <a:p>
            <a:fld id="{C70DD583-F2C9-1147-B75C-1EF3C99A69B1}" type="slidenum">
              <a:rPr lang="en-US" smtClean="0"/>
              <a:t>23</a:t>
            </a:fld>
            <a:endParaRPr lang="en-US"/>
          </a:p>
        </p:txBody>
      </p:sp>
      <p:graphicFrame>
        <p:nvGraphicFramePr>
          <p:cNvPr id="5" name="Content Placeholder 7">
            <a:extLst>
              <a:ext uri="{FF2B5EF4-FFF2-40B4-BE49-F238E27FC236}">
                <a16:creationId xmlns:a16="http://schemas.microsoft.com/office/drawing/2014/main" id="{5BA0CC7C-C930-2945-8BAD-3DCF71F4967C}"/>
              </a:ext>
            </a:extLst>
          </p:cNvPr>
          <p:cNvGraphicFramePr>
            <a:graphicFrameLocks noGrp="1"/>
          </p:cNvGraphicFramePr>
          <p:nvPr>
            <p:ph idx="1"/>
            <p:extLst>
              <p:ext uri="{D42A27DB-BD31-4B8C-83A1-F6EECF244321}">
                <p14:modId xmlns:p14="http://schemas.microsoft.com/office/powerpoint/2010/main" val="407031384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a:extLst>
              <a:ext uri="{FF2B5EF4-FFF2-40B4-BE49-F238E27FC236}">
                <a16:creationId xmlns:a16="http://schemas.microsoft.com/office/drawing/2014/main" id="{5427CF3E-7943-ED4E-9C53-D1CCB10DFD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93371665"/>
      </p:ext>
    </p:extLst>
  </p:cSld>
  <p:clrMapOvr>
    <a:masterClrMapping/>
  </p:clrMapOvr>
  <mc:AlternateContent xmlns:mc="http://schemas.openxmlformats.org/markup-compatibility/2006">
    <mc:Choice xmlns:p14="http://schemas.microsoft.com/office/powerpoint/2010/main" Requires="p14">
      <p:transition spd="slow" p14:dur="2000" advTm="17033"/>
    </mc:Choice>
    <mc:Fallback>
      <p:transition spd="slow" advTm="1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C23F-A931-5A4E-AB5B-7828D00B0EB9}"/>
              </a:ext>
            </a:extLst>
          </p:cNvPr>
          <p:cNvSpPr>
            <a:spLocks noGrp="1"/>
          </p:cNvSpPr>
          <p:nvPr>
            <p:ph type="title"/>
          </p:nvPr>
        </p:nvSpPr>
        <p:spPr/>
        <p:txBody>
          <a:bodyPr/>
          <a:lstStyle/>
          <a:p>
            <a:r>
              <a:rPr lang="en-US" dirty="0"/>
              <a:t>YCSB String Key: Workload C</a:t>
            </a:r>
          </a:p>
        </p:txBody>
      </p:sp>
      <p:sp>
        <p:nvSpPr>
          <p:cNvPr id="4" name="Slide Number Placeholder 3">
            <a:extLst>
              <a:ext uri="{FF2B5EF4-FFF2-40B4-BE49-F238E27FC236}">
                <a16:creationId xmlns:a16="http://schemas.microsoft.com/office/drawing/2014/main" id="{832C4670-BD3B-D842-9CE6-B6C0464E3A72}"/>
              </a:ext>
            </a:extLst>
          </p:cNvPr>
          <p:cNvSpPr>
            <a:spLocks noGrp="1"/>
          </p:cNvSpPr>
          <p:nvPr>
            <p:ph type="sldNum" sz="quarter" idx="12"/>
          </p:nvPr>
        </p:nvSpPr>
        <p:spPr/>
        <p:txBody>
          <a:bodyPr/>
          <a:lstStyle/>
          <a:p>
            <a:fld id="{C70DD583-F2C9-1147-B75C-1EF3C99A69B1}" type="slidenum">
              <a:rPr lang="en-US" smtClean="0"/>
              <a:t>24</a:t>
            </a:fld>
            <a:endParaRPr lang="en-US"/>
          </a:p>
        </p:txBody>
      </p:sp>
      <p:graphicFrame>
        <p:nvGraphicFramePr>
          <p:cNvPr id="6" name="Content Placeholder 5">
            <a:extLst>
              <a:ext uri="{FF2B5EF4-FFF2-40B4-BE49-F238E27FC236}">
                <a16:creationId xmlns:a16="http://schemas.microsoft.com/office/drawing/2014/main" id="{0948B54C-2A70-DD4B-9BBB-8DF8F061B50D}"/>
              </a:ext>
            </a:extLst>
          </p:cNvPr>
          <p:cNvGraphicFramePr>
            <a:graphicFrameLocks noGrp="1"/>
          </p:cNvGraphicFramePr>
          <p:nvPr>
            <p:ph idx="1"/>
            <p:extLst>
              <p:ext uri="{D42A27DB-BD31-4B8C-83A1-F6EECF244321}">
                <p14:modId xmlns:p14="http://schemas.microsoft.com/office/powerpoint/2010/main" val="3251079422"/>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a:extLst>
              <a:ext uri="{FF2B5EF4-FFF2-40B4-BE49-F238E27FC236}">
                <a16:creationId xmlns:a16="http://schemas.microsoft.com/office/drawing/2014/main" id="{9243E3CA-C055-C043-855A-5690A07EE9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8892109"/>
      </p:ext>
    </p:extLst>
  </p:cSld>
  <p:clrMapOvr>
    <a:masterClrMapping/>
  </p:clrMapOvr>
  <mc:AlternateContent xmlns:mc="http://schemas.openxmlformats.org/markup-compatibility/2006">
    <mc:Choice xmlns:p14="http://schemas.microsoft.com/office/powerpoint/2010/main" Requires="p14">
      <p:transition spd="slow" p14:dur="2000" advTm="6500"/>
    </mc:Choice>
    <mc:Fallback>
      <p:transition spd="slow" advTm="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8F66-7480-CE47-A04A-AF411EF5DE4C}"/>
              </a:ext>
            </a:extLst>
          </p:cNvPr>
          <p:cNvSpPr>
            <a:spLocks noGrp="1"/>
          </p:cNvSpPr>
          <p:nvPr>
            <p:ph type="title"/>
          </p:nvPr>
        </p:nvSpPr>
        <p:spPr/>
        <p:txBody>
          <a:bodyPr/>
          <a:lstStyle/>
          <a:p>
            <a:r>
              <a:rPr lang="en-US" dirty="0"/>
              <a:t>YCSB String: Workload E</a:t>
            </a:r>
          </a:p>
        </p:txBody>
      </p:sp>
      <p:sp>
        <p:nvSpPr>
          <p:cNvPr id="4" name="Slide Number Placeholder 3">
            <a:extLst>
              <a:ext uri="{FF2B5EF4-FFF2-40B4-BE49-F238E27FC236}">
                <a16:creationId xmlns:a16="http://schemas.microsoft.com/office/drawing/2014/main" id="{B9006867-1B50-794A-93BF-5A7137C806A3}"/>
              </a:ext>
            </a:extLst>
          </p:cNvPr>
          <p:cNvSpPr>
            <a:spLocks noGrp="1"/>
          </p:cNvSpPr>
          <p:nvPr>
            <p:ph type="sldNum" sz="quarter" idx="12"/>
          </p:nvPr>
        </p:nvSpPr>
        <p:spPr/>
        <p:txBody>
          <a:bodyPr/>
          <a:lstStyle/>
          <a:p>
            <a:fld id="{C70DD583-F2C9-1147-B75C-1EF3C99A69B1}" type="slidenum">
              <a:rPr lang="en-US" smtClean="0"/>
              <a:t>25</a:t>
            </a:fld>
            <a:endParaRPr lang="en-US"/>
          </a:p>
        </p:txBody>
      </p:sp>
      <p:graphicFrame>
        <p:nvGraphicFramePr>
          <p:cNvPr id="5" name="Content Placeholder 9">
            <a:extLst>
              <a:ext uri="{FF2B5EF4-FFF2-40B4-BE49-F238E27FC236}">
                <a16:creationId xmlns:a16="http://schemas.microsoft.com/office/drawing/2014/main" id="{A416FF96-FA3F-4848-9874-783A2C568222}"/>
              </a:ext>
            </a:extLst>
          </p:cNvPr>
          <p:cNvGraphicFramePr>
            <a:graphicFrameLocks noGrp="1"/>
          </p:cNvGraphicFramePr>
          <p:nvPr>
            <p:ph idx="1"/>
            <p:extLst>
              <p:ext uri="{D42A27DB-BD31-4B8C-83A1-F6EECF244321}">
                <p14:modId xmlns:p14="http://schemas.microsoft.com/office/powerpoint/2010/main" val="86520692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a:extLst>
              <a:ext uri="{FF2B5EF4-FFF2-40B4-BE49-F238E27FC236}">
                <a16:creationId xmlns:a16="http://schemas.microsoft.com/office/drawing/2014/main" id="{C0F70C83-5CDD-E546-AFDE-8FF862DD70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23583648"/>
      </p:ext>
    </p:extLst>
  </p:cSld>
  <p:clrMapOvr>
    <a:masterClrMapping/>
  </p:clrMapOvr>
  <mc:AlternateContent xmlns:mc="http://schemas.openxmlformats.org/markup-compatibility/2006">
    <mc:Choice xmlns:p14="http://schemas.microsoft.com/office/powerpoint/2010/main" Requires="p14">
      <p:transition spd="slow" p14:dur="2000" advTm="11750"/>
    </mc:Choice>
    <mc:Fallback>
      <p:transition spd="slow" advTm="11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30CEA-2BDC-1E44-A1BB-03073C6E5EF3}"/>
              </a:ext>
            </a:extLst>
          </p:cNvPr>
          <p:cNvSpPr>
            <a:spLocks noGrp="1"/>
          </p:cNvSpPr>
          <p:nvPr>
            <p:ph type="title"/>
          </p:nvPr>
        </p:nvSpPr>
        <p:spPr/>
        <p:txBody>
          <a:bodyPr/>
          <a:lstStyle/>
          <a:p>
            <a:r>
              <a:rPr lang="en-US" dirty="0"/>
              <a:t>Performance of Background Threads</a:t>
            </a:r>
          </a:p>
        </p:txBody>
      </p:sp>
      <p:graphicFrame>
        <p:nvGraphicFramePr>
          <p:cNvPr id="5" name="Content Placeholder 4">
            <a:extLst>
              <a:ext uri="{FF2B5EF4-FFF2-40B4-BE49-F238E27FC236}">
                <a16:creationId xmlns:a16="http://schemas.microsoft.com/office/drawing/2014/main" id="{16D2A871-5088-5A46-B221-828B44B2CD94}"/>
              </a:ext>
            </a:extLst>
          </p:cNvPr>
          <p:cNvGraphicFramePr>
            <a:graphicFrameLocks noGrp="1"/>
          </p:cNvGraphicFramePr>
          <p:nvPr>
            <p:ph idx="1"/>
            <p:extLst>
              <p:ext uri="{D42A27DB-BD31-4B8C-83A1-F6EECF244321}">
                <p14:modId xmlns:p14="http://schemas.microsoft.com/office/powerpoint/2010/main" val="108077592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a:extLst>
              <a:ext uri="{FF2B5EF4-FFF2-40B4-BE49-F238E27FC236}">
                <a16:creationId xmlns:a16="http://schemas.microsoft.com/office/drawing/2014/main" id="{E601CA54-640E-B64E-BEF1-2EAA49A94D8C}"/>
              </a:ext>
            </a:extLst>
          </p:cNvPr>
          <p:cNvSpPr>
            <a:spLocks noGrp="1"/>
          </p:cNvSpPr>
          <p:nvPr>
            <p:ph type="sldNum" sz="quarter" idx="12"/>
          </p:nvPr>
        </p:nvSpPr>
        <p:spPr/>
        <p:txBody>
          <a:bodyPr/>
          <a:lstStyle/>
          <a:p>
            <a:fld id="{C70DD583-F2C9-1147-B75C-1EF3C99A69B1}" type="slidenum">
              <a:rPr lang="en-US" smtClean="0"/>
              <a:t>26</a:t>
            </a:fld>
            <a:endParaRPr lang="en-US"/>
          </a:p>
        </p:txBody>
      </p:sp>
      <p:sp>
        <p:nvSpPr>
          <p:cNvPr id="6" name="TextBox 5">
            <a:extLst>
              <a:ext uri="{FF2B5EF4-FFF2-40B4-BE49-F238E27FC236}">
                <a16:creationId xmlns:a16="http://schemas.microsoft.com/office/drawing/2014/main" id="{2B1CFB64-9D14-044F-8872-BC44C1BE44A9}"/>
              </a:ext>
            </a:extLst>
          </p:cNvPr>
          <p:cNvSpPr txBox="1"/>
          <p:nvPr/>
        </p:nvSpPr>
        <p:spPr>
          <a:xfrm>
            <a:off x="5019697" y="2264586"/>
            <a:ext cx="5620871"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t>99.99% of inserts have to traverse less than 5 nodes</a:t>
            </a:r>
          </a:p>
        </p:txBody>
      </p:sp>
      <p:cxnSp>
        <p:nvCxnSpPr>
          <p:cNvPr id="8" name="Straight Arrow Connector 7">
            <a:extLst>
              <a:ext uri="{FF2B5EF4-FFF2-40B4-BE49-F238E27FC236}">
                <a16:creationId xmlns:a16="http://schemas.microsoft.com/office/drawing/2014/main" id="{0198F2B9-7C4B-234C-B72A-5103E5F529BB}"/>
              </a:ext>
            </a:extLst>
          </p:cNvPr>
          <p:cNvCxnSpPr>
            <a:cxnSpLocks/>
          </p:cNvCxnSpPr>
          <p:nvPr/>
        </p:nvCxnSpPr>
        <p:spPr>
          <a:xfrm flipH="1">
            <a:off x="2798064" y="2449252"/>
            <a:ext cx="2221633" cy="595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D4F5D89-97F5-BA4A-A6B4-81433CC43249}"/>
              </a:ext>
            </a:extLst>
          </p:cNvPr>
          <p:cNvCxnSpPr>
            <a:cxnSpLocks/>
          </p:cNvCxnSpPr>
          <p:nvPr/>
        </p:nvCxnSpPr>
        <p:spPr>
          <a:xfrm flipH="1">
            <a:off x="4589929" y="2634901"/>
            <a:ext cx="1815443" cy="1366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003E49E-F19A-5349-9582-257B788D3A1E}"/>
              </a:ext>
            </a:extLst>
          </p:cNvPr>
          <p:cNvCxnSpPr>
            <a:cxnSpLocks/>
          </p:cNvCxnSpPr>
          <p:nvPr/>
        </p:nvCxnSpPr>
        <p:spPr>
          <a:xfrm flipH="1">
            <a:off x="6531684" y="2641851"/>
            <a:ext cx="472038" cy="285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Audio 19">
            <a:hlinkClick r:id="" action="ppaction://media"/>
            <a:extLst>
              <a:ext uri="{FF2B5EF4-FFF2-40B4-BE49-F238E27FC236}">
                <a16:creationId xmlns:a16="http://schemas.microsoft.com/office/drawing/2014/main" id="{0B4FA59B-EA94-BB41-953F-EE2B6FD8A4D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693931208"/>
      </p:ext>
    </p:extLst>
  </p:cSld>
  <p:clrMapOvr>
    <a:masterClrMapping/>
  </p:clrMapOvr>
  <mc:AlternateContent xmlns:mc="http://schemas.openxmlformats.org/markup-compatibility/2006">
    <mc:Choice xmlns:p14="http://schemas.microsoft.com/office/powerpoint/2010/main" Requires="p14">
      <p:transition spd="slow" p14:dur="2000" advTm="39508"/>
    </mc:Choice>
    <mc:Fallback>
      <p:transition spd="slow" advTm="3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0"/>
                </p:tgtEl>
              </p:cMediaNode>
            </p:audio>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9F198-3489-2C4E-8DD2-AEAEFAF4AFD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53361AA-DF66-A64A-B67A-EBAD7288659D}"/>
              </a:ext>
            </a:extLst>
          </p:cNvPr>
          <p:cNvSpPr>
            <a:spLocks noGrp="1"/>
          </p:cNvSpPr>
          <p:nvPr>
            <p:ph idx="1"/>
          </p:nvPr>
        </p:nvSpPr>
        <p:spPr/>
        <p:txBody>
          <a:bodyPr/>
          <a:lstStyle/>
          <a:p>
            <a:r>
              <a:rPr lang="en-US" dirty="0" err="1"/>
              <a:t>Hydralist</a:t>
            </a:r>
            <a:r>
              <a:rPr lang="en-US" dirty="0"/>
              <a:t>: A scalable in-memory index structure</a:t>
            </a:r>
          </a:p>
          <a:p>
            <a:r>
              <a:rPr lang="en-US" dirty="0"/>
              <a:t>Key Idea: </a:t>
            </a:r>
          </a:p>
          <a:p>
            <a:pPr lvl="1"/>
            <a:r>
              <a:rPr lang="en-US" dirty="0"/>
              <a:t>Divide index into two parts: Data Layer and Search Layer</a:t>
            </a:r>
          </a:p>
          <a:p>
            <a:pPr lvl="1"/>
            <a:r>
              <a:rPr lang="en-US" dirty="0"/>
              <a:t>Propagate updates to Search Layer asynchronously</a:t>
            </a:r>
          </a:p>
          <a:p>
            <a:pPr lvl="1"/>
            <a:r>
              <a:rPr lang="en-US" dirty="0"/>
              <a:t>Replicate Search Layer across NUMA nodes</a:t>
            </a:r>
          </a:p>
          <a:p>
            <a:r>
              <a:rPr lang="en-US" dirty="0"/>
              <a:t>Result:</a:t>
            </a:r>
          </a:p>
          <a:p>
            <a:pPr lvl="1"/>
            <a:r>
              <a:rPr lang="en-US" dirty="0"/>
              <a:t>Shows high scalability and performance at high core count for a variety of workloads.</a:t>
            </a:r>
          </a:p>
        </p:txBody>
      </p:sp>
      <p:sp>
        <p:nvSpPr>
          <p:cNvPr id="4" name="Slide Number Placeholder 3">
            <a:extLst>
              <a:ext uri="{FF2B5EF4-FFF2-40B4-BE49-F238E27FC236}">
                <a16:creationId xmlns:a16="http://schemas.microsoft.com/office/drawing/2014/main" id="{E7724ED6-4C70-BB49-B536-FF77007935EC}"/>
              </a:ext>
            </a:extLst>
          </p:cNvPr>
          <p:cNvSpPr>
            <a:spLocks noGrp="1"/>
          </p:cNvSpPr>
          <p:nvPr>
            <p:ph type="sldNum" sz="quarter" idx="12"/>
          </p:nvPr>
        </p:nvSpPr>
        <p:spPr/>
        <p:txBody>
          <a:bodyPr/>
          <a:lstStyle/>
          <a:p>
            <a:fld id="{C70DD583-F2C9-1147-B75C-1EF3C99A69B1}" type="slidenum">
              <a:rPr lang="en-US" smtClean="0"/>
              <a:t>27</a:t>
            </a:fld>
            <a:endParaRPr lang="en-US"/>
          </a:p>
        </p:txBody>
      </p:sp>
      <p:pic>
        <p:nvPicPr>
          <p:cNvPr id="5" name="Audio 4">
            <a:hlinkClick r:id="" action="ppaction://media"/>
            <a:extLst>
              <a:ext uri="{FF2B5EF4-FFF2-40B4-BE49-F238E27FC236}">
                <a16:creationId xmlns:a16="http://schemas.microsoft.com/office/drawing/2014/main" id="{75D0F608-9EB7-D74D-81C3-06168BB2F5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8590658"/>
      </p:ext>
    </p:extLst>
  </p:cSld>
  <p:clrMapOvr>
    <a:masterClrMapping/>
  </p:clrMapOvr>
  <mc:AlternateContent xmlns:mc="http://schemas.openxmlformats.org/markup-compatibility/2006">
    <mc:Choice xmlns:p14="http://schemas.microsoft.com/office/powerpoint/2010/main" Requires="p14">
      <p:transition spd="slow" p14:dur="2000" advTm="28857"/>
    </mc:Choice>
    <mc:Fallback>
      <p:transition spd="slow" advTm="2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F15CD45-D4A3-6942-9788-94312CD71AA4}"/>
              </a:ext>
            </a:extLst>
          </p:cNvPr>
          <p:cNvGrpSpPr/>
          <p:nvPr/>
        </p:nvGrpSpPr>
        <p:grpSpPr>
          <a:xfrm>
            <a:off x="1149940" y="2687392"/>
            <a:ext cx="3812024" cy="3256208"/>
            <a:chOff x="8193373" y="1682373"/>
            <a:chExt cx="2775498" cy="2681395"/>
          </a:xfrm>
        </p:grpSpPr>
        <p:pic>
          <p:nvPicPr>
            <p:cNvPr id="5" name="Picture 4">
              <a:extLst>
                <a:ext uri="{FF2B5EF4-FFF2-40B4-BE49-F238E27FC236}">
                  <a16:creationId xmlns:a16="http://schemas.microsoft.com/office/drawing/2014/main" id="{CBBB344A-CAE8-E942-88D1-6F6B832158C1}"/>
                </a:ext>
              </a:extLst>
            </p:cNvPr>
            <p:cNvPicPr>
              <a:picLocks noChangeAspect="1"/>
            </p:cNvPicPr>
            <p:nvPr/>
          </p:nvPicPr>
          <p:blipFill>
            <a:blip r:embed="rId5"/>
            <a:stretch>
              <a:fillRect/>
            </a:stretch>
          </p:blipFill>
          <p:spPr>
            <a:xfrm>
              <a:off x="8193373" y="1712640"/>
              <a:ext cx="1325564" cy="1325564"/>
            </a:xfrm>
            <a:prstGeom prst="rect">
              <a:avLst/>
            </a:prstGeom>
          </p:spPr>
        </p:pic>
        <p:pic>
          <p:nvPicPr>
            <p:cNvPr id="6" name="Picture 5">
              <a:extLst>
                <a:ext uri="{FF2B5EF4-FFF2-40B4-BE49-F238E27FC236}">
                  <a16:creationId xmlns:a16="http://schemas.microsoft.com/office/drawing/2014/main" id="{DA204A37-BD5B-8945-BF22-C7413B5919C8}"/>
                </a:ext>
              </a:extLst>
            </p:cNvPr>
            <p:cNvPicPr>
              <a:picLocks noChangeAspect="1"/>
            </p:cNvPicPr>
            <p:nvPr/>
          </p:nvPicPr>
          <p:blipFill>
            <a:blip r:embed="rId5"/>
            <a:stretch>
              <a:fillRect/>
            </a:stretch>
          </p:blipFill>
          <p:spPr>
            <a:xfrm>
              <a:off x="9617495" y="1682373"/>
              <a:ext cx="1325564" cy="1325564"/>
            </a:xfrm>
            <a:prstGeom prst="rect">
              <a:avLst/>
            </a:prstGeom>
          </p:spPr>
        </p:pic>
        <p:pic>
          <p:nvPicPr>
            <p:cNvPr id="7" name="Picture 6">
              <a:extLst>
                <a:ext uri="{FF2B5EF4-FFF2-40B4-BE49-F238E27FC236}">
                  <a16:creationId xmlns:a16="http://schemas.microsoft.com/office/drawing/2014/main" id="{26B281B5-E236-1B49-B0EC-00B95673CAD1}"/>
                </a:ext>
              </a:extLst>
            </p:cNvPr>
            <p:cNvPicPr>
              <a:picLocks noChangeAspect="1"/>
            </p:cNvPicPr>
            <p:nvPr/>
          </p:nvPicPr>
          <p:blipFill>
            <a:blip r:embed="rId5"/>
            <a:stretch>
              <a:fillRect/>
            </a:stretch>
          </p:blipFill>
          <p:spPr>
            <a:xfrm>
              <a:off x="8233767" y="3022861"/>
              <a:ext cx="1325564" cy="1325564"/>
            </a:xfrm>
            <a:prstGeom prst="rect">
              <a:avLst/>
            </a:prstGeom>
          </p:spPr>
        </p:pic>
        <p:pic>
          <p:nvPicPr>
            <p:cNvPr id="8" name="Picture 7">
              <a:extLst>
                <a:ext uri="{FF2B5EF4-FFF2-40B4-BE49-F238E27FC236}">
                  <a16:creationId xmlns:a16="http://schemas.microsoft.com/office/drawing/2014/main" id="{C612BB75-870E-3B40-8FC0-B342897387FC}"/>
                </a:ext>
              </a:extLst>
            </p:cNvPr>
            <p:cNvPicPr>
              <a:picLocks noChangeAspect="1"/>
            </p:cNvPicPr>
            <p:nvPr/>
          </p:nvPicPr>
          <p:blipFill>
            <a:blip r:embed="rId5"/>
            <a:stretch>
              <a:fillRect/>
            </a:stretch>
          </p:blipFill>
          <p:spPr>
            <a:xfrm>
              <a:off x="9617495" y="3038204"/>
              <a:ext cx="1325564" cy="1325564"/>
            </a:xfrm>
            <a:prstGeom prst="rect">
              <a:avLst/>
            </a:prstGeom>
          </p:spPr>
        </p:pic>
        <p:cxnSp>
          <p:nvCxnSpPr>
            <p:cNvPr id="9" name="Straight Connector 8">
              <a:extLst>
                <a:ext uri="{FF2B5EF4-FFF2-40B4-BE49-F238E27FC236}">
                  <a16:creationId xmlns:a16="http://schemas.microsoft.com/office/drawing/2014/main" id="{1608D145-7984-574C-9772-E628EA8C10EC}"/>
                </a:ext>
              </a:extLst>
            </p:cNvPr>
            <p:cNvCxnSpPr>
              <a:cxnSpLocks/>
            </p:cNvCxnSpPr>
            <p:nvPr/>
          </p:nvCxnSpPr>
          <p:spPr>
            <a:xfrm>
              <a:off x="9617495" y="1712640"/>
              <a:ext cx="0" cy="245353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8FA40E5-BC5A-2549-85F4-6D76964C76C8}"/>
                </a:ext>
              </a:extLst>
            </p:cNvPr>
            <p:cNvCxnSpPr>
              <a:cxnSpLocks/>
            </p:cNvCxnSpPr>
            <p:nvPr/>
          </p:nvCxnSpPr>
          <p:spPr>
            <a:xfrm flipH="1">
              <a:off x="8193373" y="2938271"/>
              <a:ext cx="2775498" cy="0"/>
            </a:xfrm>
            <a:prstGeom prst="line">
              <a:avLst/>
            </a:prstGeom>
          </p:spPr>
          <p:style>
            <a:lnRef idx="1">
              <a:schemeClr val="dk1"/>
            </a:lnRef>
            <a:fillRef idx="0">
              <a:schemeClr val="dk1"/>
            </a:fillRef>
            <a:effectRef idx="0">
              <a:schemeClr val="dk1"/>
            </a:effectRef>
            <a:fontRef idx="minor">
              <a:schemeClr val="tx1"/>
            </a:fontRef>
          </p:style>
        </p:cxnSp>
      </p:grpSp>
      <p:sp>
        <p:nvSpPr>
          <p:cNvPr id="12" name="Title 1">
            <a:extLst>
              <a:ext uri="{FF2B5EF4-FFF2-40B4-BE49-F238E27FC236}">
                <a16:creationId xmlns:a16="http://schemas.microsoft.com/office/drawing/2014/main" id="{ED31A9D2-C630-B441-8C2A-CE54022DB3E3}"/>
              </a:ext>
            </a:extLst>
          </p:cNvPr>
          <p:cNvSpPr>
            <a:spLocks noGrp="1"/>
          </p:cNvSpPr>
          <p:nvPr>
            <p:ph type="title"/>
          </p:nvPr>
        </p:nvSpPr>
        <p:spPr/>
        <p:txBody>
          <a:bodyPr/>
          <a:lstStyle/>
          <a:p>
            <a:r>
              <a:rPr lang="en-US" dirty="0"/>
              <a:t>Trends in Hardware</a:t>
            </a:r>
          </a:p>
        </p:txBody>
      </p:sp>
      <p:sp>
        <p:nvSpPr>
          <p:cNvPr id="13" name="Slide Number Placeholder 12">
            <a:extLst>
              <a:ext uri="{FF2B5EF4-FFF2-40B4-BE49-F238E27FC236}">
                <a16:creationId xmlns:a16="http://schemas.microsoft.com/office/drawing/2014/main" id="{323DC34A-047D-0F44-B7A2-6AA088E1951B}"/>
              </a:ext>
            </a:extLst>
          </p:cNvPr>
          <p:cNvSpPr>
            <a:spLocks noGrp="1"/>
          </p:cNvSpPr>
          <p:nvPr>
            <p:ph type="sldNum" sz="quarter" idx="12"/>
          </p:nvPr>
        </p:nvSpPr>
        <p:spPr/>
        <p:txBody>
          <a:bodyPr/>
          <a:lstStyle/>
          <a:p>
            <a:fld id="{C70DD583-F2C9-1147-B75C-1EF3C99A69B1}" type="slidenum">
              <a:rPr lang="en-US" smtClean="0"/>
              <a:t>3</a:t>
            </a:fld>
            <a:endParaRPr lang="en-US"/>
          </a:p>
        </p:txBody>
      </p:sp>
      <p:sp>
        <p:nvSpPr>
          <p:cNvPr id="14" name="Down Arrow 13">
            <a:extLst>
              <a:ext uri="{FF2B5EF4-FFF2-40B4-BE49-F238E27FC236}">
                <a16:creationId xmlns:a16="http://schemas.microsoft.com/office/drawing/2014/main" id="{498EF246-EC4C-C042-A425-A0E51FA4BBE3}"/>
              </a:ext>
            </a:extLst>
          </p:cNvPr>
          <p:cNvSpPr/>
          <p:nvPr/>
        </p:nvSpPr>
        <p:spPr>
          <a:xfrm rot="16200000">
            <a:off x="5818094" y="3507709"/>
            <a:ext cx="233082" cy="779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5639195-6C8C-994A-B405-4988E6D7451D}"/>
              </a:ext>
            </a:extLst>
          </p:cNvPr>
          <p:cNvSpPr txBox="1"/>
          <p:nvPr/>
        </p:nvSpPr>
        <p:spPr>
          <a:xfrm>
            <a:off x="367552" y="1630538"/>
            <a:ext cx="5620871" cy="646331"/>
          </a:xfrm>
          <a:prstGeom prst="rect">
            <a:avLst/>
          </a:prstGeom>
          <a:noFill/>
        </p:spPr>
        <p:txBody>
          <a:bodyPr wrap="square" rtlCol="0">
            <a:spAutoFit/>
          </a:bodyPr>
          <a:lstStyle/>
          <a:p>
            <a:pPr algn="ctr"/>
            <a:r>
              <a:rPr lang="en-US" sz="3600" dirty="0"/>
              <a:t>Increasing Core Count</a:t>
            </a:r>
          </a:p>
        </p:txBody>
      </p:sp>
      <p:sp>
        <p:nvSpPr>
          <p:cNvPr id="16" name="TextBox 15">
            <a:extLst>
              <a:ext uri="{FF2B5EF4-FFF2-40B4-BE49-F238E27FC236}">
                <a16:creationId xmlns:a16="http://schemas.microsoft.com/office/drawing/2014/main" id="{E0F3A461-0F8D-F14F-AA7C-226B37C9A558}"/>
              </a:ext>
            </a:extLst>
          </p:cNvPr>
          <p:cNvSpPr txBox="1"/>
          <p:nvPr/>
        </p:nvSpPr>
        <p:spPr>
          <a:xfrm>
            <a:off x="6324600" y="1630537"/>
            <a:ext cx="5620871" cy="646331"/>
          </a:xfrm>
          <a:prstGeom prst="rect">
            <a:avLst/>
          </a:prstGeom>
          <a:noFill/>
        </p:spPr>
        <p:txBody>
          <a:bodyPr wrap="square" rtlCol="0">
            <a:spAutoFit/>
          </a:bodyPr>
          <a:lstStyle/>
          <a:p>
            <a:pPr algn="ctr"/>
            <a:r>
              <a:rPr lang="en-US" sz="3600" dirty="0"/>
              <a:t>Scalability and Performance</a:t>
            </a:r>
          </a:p>
        </p:txBody>
      </p:sp>
      <p:pic>
        <p:nvPicPr>
          <p:cNvPr id="17" name="Picture 16">
            <a:extLst>
              <a:ext uri="{FF2B5EF4-FFF2-40B4-BE49-F238E27FC236}">
                <a16:creationId xmlns:a16="http://schemas.microsoft.com/office/drawing/2014/main" id="{740DAAA3-A144-2C44-B48F-AB74B1FD5C26}"/>
              </a:ext>
            </a:extLst>
          </p:cNvPr>
          <p:cNvPicPr>
            <a:picLocks noChangeAspect="1"/>
          </p:cNvPicPr>
          <p:nvPr/>
        </p:nvPicPr>
        <p:blipFill>
          <a:blip r:embed="rId6"/>
          <a:stretch>
            <a:fillRect/>
          </a:stretch>
        </p:blipFill>
        <p:spPr>
          <a:xfrm>
            <a:off x="6620435" y="2351030"/>
            <a:ext cx="5029199" cy="3931157"/>
          </a:xfrm>
          <a:prstGeom prst="rect">
            <a:avLst/>
          </a:prstGeom>
        </p:spPr>
      </p:pic>
      <p:pic>
        <p:nvPicPr>
          <p:cNvPr id="18" name="Audio 17">
            <a:hlinkClick r:id="" action="ppaction://media"/>
            <a:extLst>
              <a:ext uri="{FF2B5EF4-FFF2-40B4-BE49-F238E27FC236}">
                <a16:creationId xmlns:a16="http://schemas.microsoft.com/office/drawing/2014/main" id="{26E9B960-EA71-3D4B-AECB-E58CA862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10465366"/>
      </p:ext>
    </p:extLst>
  </p:cSld>
  <p:clrMapOvr>
    <a:masterClrMapping/>
  </p:clrMapOvr>
  <mc:AlternateContent xmlns:mc="http://schemas.openxmlformats.org/markup-compatibility/2006">
    <mc:Choice xmlns:p14="http://schemas.microsoft.com/office/powerpoint/2010/main" Requires="p14">
      <p:transition spd="slow" p14:dur="2000" advTm="12321"/>
    </mc:Choice>
    <mc:Fallback>
      <p:transition spd="slow" advTm="12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D317-EA8B-0A49-9FB4-F75AF719D356}"/>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2989A320-8A00-A54F-9CC9-7C19BB74324B}"/>
              </a:ext>
            </a:extLst>
          </p:cNvPr>
          <p:cNvSpPr>
            <a:spLocks noGrp="1"/>
          </p:cNvSpPr>
          <p:nvPr>
            <p:ph idx="1"/>
          </p:nvPr>
        </p:nvSpPr>
        <p:spPr/>
        <p:txBody>
          <a:bodyPr/>
          <a:lstStyle/>
          <a:p>
            <a:r>
              <a:rPr lang="en-US" dirty="0"/>
              <a:t>Index Lookup can take 94% of execution time [</a:t>
            </a:r>
            <a:r>
              <a:rPr lang="en-US" dirty="0" err="1"/>
              <a:t>Kocberber</a:t>
            </a:r>
            <a:r>
              <a:rPr lang="en-US" dirty="0"/>
              <a:t>, MICRO 2013]</a:t>
            </a:r>
          </a:p>
          <a:p>
            <a:r>
              <a:rPr lang="en-US" dirty="0"/>
              <a:t>In-memory storage removes I/O bottlenecks</a:t>
            </a:r>
          </a:p>
          <a:p>
            <a:r>
              <a:rPr lang="en-US" dirty="0"/>
              <a:t>Compiled transactions can remove buffer management and latching overhead</a:t>
            </a:r>
          </a:p>
          <a:p>
            <a:endParaRPr lang="en-US" dirty="0"/>
          </a:p>
        </p:txBody>
      </p:sp>
      <p:sp>
        <p:nvSpPr>
          <p:cNvPr id="4" name="Slide Number Placeholder 3">
            <a:extLst>
              <a:ext uri="{FF2B5EF4-FFF2-40B4-BE49-F238E27FC236}">
                <a16:creationId xmlns:a16="http://schemas.microsoft.com/office/drawing/2014/main" id="{7A2F1062-48BF-C649-B796-F7E9073C9D21}"/>
              </a:ext>
            </a:extLst>
          </p:cNvPr>
          <p:cNvSpPr>
            <a:spLocks noGrp="1"/>
          </p:cNvSpPr>
          <p:nvPr>
            <p:ph type="sldNum" sz="quarter" idx="12"/>
          </p:nvPr>
        </p:nvSpPr>
        <p:spPr/>
        <p:txBody>
          <a:bodyPr/>
          <a:lstStyle/>
          <a:p>
            <a:fld id="{C70DD583-F2C9-1147-B75C-1EF3C99A69B1}" type="slidenum">
              <a:rPr lang="en-US" smtClean="0"/>
              <a:t>4</a:t>
            </a:fld>
            <a:endParaRPr lang="en-US"/>
          </a:p>
        </p:txBody>
      </p:sp>
      <p:sp>
        <p:nvSpPr>
          <p:cNvPr id="6" name="Rectangle 5">
            <a:extLst>
              <a:ext uri="{FF2B5EF4-FFF2-40B4-BE49-F238E27FC236}">
                <a16:creationId xmlns:a16="http://schemas.microsoft.com/office/drawing/2014/main" id="{65BB6EA4-2709-9749-8462-F2F008F0EEEC}"/>
              </a:ext>
            </a:extLst>
          </p:cNvPr>
          <p:cNvSpPr/>
          <p:nvPr/>
        </p:nvSpPr>
        <p:spPr>
          <a:xfrm>
            <a:off x="838200" y="4422637"/>
            <a:ext cx="10144252" cy="1754326"/>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a:spAutoFit/>
          </a:bodyPr>
          <a:lstStyle/>
          <a:p>
            <a:pPr algn="ctr"/>
            <a:r>
              <a:rPr lang="en-US" sz="5400" dirty="0"/>
              <a:t>Index Structures are critical for performance</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11" name="Audio 10">
            <a:hlinkClick r:id="" action="ppaction://media"/>
            <a:extLst>
              <a:ext uri="{FF2B5EF4-FFF2-40B4-BE49-F238E27FC236}">
                <a16:creationId xmlns:a16="http://schemas.microsoft.com/office/drawing/2014/main" id="{19AA0251-1AAE-B049-A17D-BE6F2B8BED5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922964478"/>
      </p:ext>
    </p:extLst>
  </p:cSld>
  <p:clrMapOvr>
    <a:masterClrMapping/>
  </p:clrMapOvr>
  <mc:AlternateContent xmlns:mc="http://schemas.openxmlformats.org/markup-compatibility/2006">
    <mc:Choice xmlns:p14="http://schemas.microsoft.com/office/powerpoint/2010/main" Requires="p14">
      <p:transition spd="slow" p14:dur="2000" advTm="27829"/>
    </mc:Choice>
    <mc:Fallback>
      <p:transition spd="slow" advTm="2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6E29-6DE1-1644-9100-C6607CFEFE07}"/>
              </a:ext>
            </a:extLst>
          </p:cNvPr>
          <p:cNvSpPr>
            <a:spLocks noGrp="1"/>
          </p:cNvSpPr>
          <p:nvPr>
            <p:ph type="title"/>
          </p:nvPr>
        </p:nvSpPr>
        <p:spPr>
          <a:xfrm>
            <a:off x="838199" y="365125"/>
            <a:ext cx="10659035" cy="1325563"/>
          </a:xfrm>
        </p:spPr>
        <p:txBody>
          <a:bodyPr/>
          <a:lstStyle/>
          <a:p>
            <a:r>
              <a:rPr lang="en-US" dirty="0"/>
              <a:t>How to design scalable and performant Index?</a:t>
            </a:r>
          </a:p>
        </p:txBody>
      </p:sp>
      <p:sp>
        <p:nvSpPr>
          <p:cNvPr id="3" name="Content Placeholder 2">
            <a:extLst>
              <a:ext uri="{FF2B5EF4-FFF2-40B4-BE49-F238E27FC236}">
                <a16:creationId xmlns:a16="http://schemas.microsoft.com/office/drawing/2014/main" id="{EA92B559-B682-0641-ADDE-B1CE928766DC}"/>
              </a:ext>
            </a:extLst>
          </p:cNvPr>
          <p:cNvSpPr>
            <a:spLocks noGrp="1"/>
          </p:cNvSpPr>
          <p:nvPr>
            <p:ph idx="1"/>
          </p:nvPr>
        </p:nvSpPr>
        <p:spPr>
          <a:xfrm>
            <a:off x="838200" y="1825625"/>
            <a:ext cx="5186085" cy="4351338"/>
          </a:xfrm>
        </p:spPr>
        <p:txBody>
          <a:bodyPr/>
          <a:lstStyle/>
          <a:p>
            <a:r>
              <a:rPr lang="en-US" dirty="0"/>
              <a:t>Benchmarked six state-of-the-art Index Structures</a:t>
            </a:r>
          </a:p>
          <a:p>
            <a:r>
              <a:rPr lang="en-US" dirty="0"/>
              <a:t>112 core machine with 4 NUMA nodes</a:t>
            </a:r>
          </a:p>
          <a:p>
            <a:r>
              <a:rPr lang="en-US" dirty="0"/>
              <a:t>YCSB workload with String Keys</a:t>
            </a:r>
          </a:p>
          <a:p>
            <a:pPr lvl="1"/>
            <a:r>
              <a:rPr lang="en-US" dirty="0"/>
              <a:t>89 million keys</a:t>
            </a:r>
          </a:p>
        </p:txBody>
      </p:sp>
      <p:sp>
        <p:nvSpPr>
          <p:cNvPr id="4" name="Slide Number Placeholder 3">
            <a:extLst>
              <a:ext uri="{FF2B5EF4-FFF2-40B4-BE49-F238E27FC236}">
                <a16:creationId xmlns:a16="http://schemas.microsoft.com/office/drawing/2014/main" id="{44B478D1-C753-794C-92DB-77979436E63B}"/>
              </a:ext>
            </a:extLst>
          </p:cNvPr>
          <p:cNvSpPr>
            <a:spLocks noGrp="1"/>
          </p:cNvSpPr>
          <p:nvPr>
            <p:ph type="sldNum" sz="quarter" idx="12"/>
          </p:nvPr>
        </p:nvSpPr>
        <p:spPr/>
        <p:txBody>
          <a:bodyPr/>
          <a:lstStyle/>
          <a:p>
            <a:fld id="{C70DD583-F2C9-1147-B75C-1EF3C99A69B1}" type="slidenum">
              <a:rPr lang="en-US" smtClean="0"/>
              <a:t>5</a:t>
            </a:fld>
            <a:endParaRPr lang="en-US"/>
          </a:p>
        </p:txBody>
      </p:sp>
      <p:pic>
        <p:nvPicPr>
          <p:cNvPr id="10" name="Picture 9">
            <a:extLst>
              <a:ext uri="{FF2B5EF4-FFF2-40B4-BE49-F238E27FC236}">
                <a16:creationId xmlns:a16="http://schemas.microsoft.com/office/drawing/2014/main" id="{F723292E-19AB-6241-BA7F-478F45F54699}"/>
              </a:ext>
            </a:extLst>
          </p:cNvPr>
          <p:cNvPicPr>
            <a:picLocks noChangeAspect="1"/>
          </p:cNvPicPr>
          <p:nvPr/>
        </p:nvPicPr>
        <p:blipFill>
          <a:blip r:embed="rId5"/>
          <a:stretch>
            <a:fillRect/>
          </a:stretch>
        </p:blipFill>
        <p:spPr>
          <a:xfrm>
            <a:off x="6167716" y="1646238"/>
            <a:ext cx="5410200" cy="4241800"/>
          </a:xfrm>
          <a:prstGeom prst="rect">
            <a:avLst/>
          </a:prstGeom>
        </p:spPr>
      </p:pic>
      <p:sp>
        <p:nvSpPr>
          <p:cNvPr id="11" name="TextBox 10">
            <a:extLst>
              <a:ext uri="{FF2B5EF4-FFF2-40B4-BE49-F238E27FC236}">
                <a16:creationId xmlns:a16="http://schemas.microsoft.com/office/drawing/2014/main" id="{697548C5-33DD-654C-BF12-9999E97FE05E}"/>
              </a:ext>
            </a:extLst>
          </p:cNvPr>
          <p:cNvSpPr txBox="1"/>
          <p:nvPr/>
        </p:nvSpPr>
        <p:spPr>
          <a:xfrm>
            <a:off x="9982200" y="5611039"/>
            <a:ext cx="1515033" cy="276999"/>
          </a:xfrm>
          <a:prstGeom prst="rect">
            <a:avLst/>
          </a:prstGeom>
          <a:noFill/>
        </p:spPr>
        <p:txBody>
          <a:bodyPr wrap="square" rtlCol="0">
            <a:spAutoFit/>
          </a:bodyPr>
          <a:lstStyle/>
          <a:p>
            <a:r>
              <a:rPr lang="en-US" sz="1200" dirty="0"/>
              <a:t>Credits: @</a:t>
            </a:r>
            <a:r>
              <a:rPr lang="en-US" sz="1200" dirty="0" err="1"/>
              <a:t>gapinvoid</a:t>
            </a:r>
            <a:endParaRPr lang="en-US" sz="1200" dirty="0"/>
          </a:p>
        </p:txBody>
      </p:sp>
      <p:pic>
        <p:nvPicPr>
          <p:cNvPr id="19" name="Audio 18">
            <a:hlinkClick r:id="" action="ppaction://media"/>
            <a:extLst>
              <a:ext uri="{FF2B5EF4-FFF2-40B4-BE49-F238E27FC236}">
                <a16:creationId xmlns:a16="http://schemas.microsoft.com/office/drawing/2014/main" id="{146C1A19-BAFD-DF40-AB92-A891E1266B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42763495"/>
      </p:ext>
    </p:extLst>
  </p:cSld>
  <p:clrMapOvr>
    <a:masterClrMapping/>
  </p:clrMapOvr>
  <mc:AlternateContent xmlns:mc="http://schemas.openxmlformats.org/markup-compatibility/2006">
    <mc:Choice xmlns:p14="http://schemas.microsoft.com/office/powerpoint/2010/main" Requires="p14">
      <p:transition spd="slow" p14:dur="2000" advTm="14375"/>
    </mc:Choice>
    <mc:Fallback>
      <p:transition spd="slow" advTm="1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6E29-6DE1-1644-9100-C6607CFEFE07}"/>
              </a:ext>
            </a:extLst>
          </p:cNvPr>
          <p:cNvSpPr>
            <a:spLocks noGrp="1"/>
          </p:cNvSpPr>
          <p:nvPr>
            <p:ph type="title"/>
          </p:nvPr>
        </p:nvSpPr>
        <p:spPr>
          <a:xfrm>
            <a:off x="838199" y="365125"/>
            <a:ext cx="10659035" cy="1325563"/>
          </a:xfrm>
        </p:spPr>
        <p:txBody>
          <a:bodyPr/>
          <a:lstStyle/>
          <a:p>
            <a:r>
              <a:rPr lang="en-US" dirty="0"/>
              <a:t>How to design scalable and performant Index?</a:t>
            </a:r>
          </a:p>
        </p:txBody>
      </p:sp>
      <p:sp>
        <p:nvSpPr>
          <p:cNvPr id="4" name="Slide Number Placeholder 3">
            <a:extLst>
              <a:ext uri="{FF2B5EF4-FFF2-40B4-BE49-F238E27FC236}">
                <a16:creationId xmlns:a16="http://schemas.microsoft.com/office/drawing/2014/main" id="{44B478D1-C753-794C-92DB-77979436E63B}"/>
              </a:ext>
            </a:extLst>
          </p:cNvPr>
          <p:cNvSpPr>
            <a:spLocks noGrp="1"/>
          </p:cNvSpPr>
          <p:nvPr>
            <p:ph type="sldNum" sz="quarter" idx="12"/>
          </p:nvPr>
        </p:nvSpPr>
        <p:spPr/>
        <p:txBody>
          <a:bodyPr/>
          <a:lstStyle/>
          <a:p>
            <a:fld id="{C70DD583-F2C9-1147-B75C-1EF3C99A69B1}" type="slidenum">
              <a:rPr lang="en-US" smtClean="0"/>
              <a:t>6</a:t>
            </a:fld>
            <a:endParaRPr lang="en-US"/>
          </a:p>
        </p:txBody>
      </p:sp>
      <p:graphicFrame>
        <p:nvGraphicFramePr>
          <p:cNvPr id="8" name="Content Placeholder 7">
            <a:extLst>
              <a:ext uri="{FF2B5EF4-FFF2-40B4-BE49-F238E27FC236}">
                <a16:creationId xmlns:a16="http://schemas.microsoft.com/office/drawing/2014/main" id="{FDD77AD1-153D-7A4E-BB7C-96E806B14957}"/>
              </a:ext>
            </a:extLst>
          </p:cNvPr>
          <p:cNvGraphicFramePr>
            <a:graphicFrameLocks noGrp="1"/>
          </p:cNvGraphicFramePr>
          <p:nvPr>
            <p:ph idx="1"/>
            <p:extLst>
              <p:ext uri="{D42A27DB-BD31-4B8C-83A1-F6EECF244321}">
                <p14:modId xmlns:p14="http://schemas.microsoft.com/office/powerpoint/2010/main" val="2036729462"/>
              </p:ext>
            </p:extLst>
          </p:nvPr>
        </p:nvGraphicFramePr>
        <p:xfrm>
          <a:off x="838200" y="1825625"/>
          <a:ext cx="10515600" cy="4352544"/>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51589309-C40F-1948-8E6B-47A6AB7F29A9}"/>
              </a:ext>
            </a:extLst>
          </p:cNvPr>
          <p:cNvSpPr txBox="1"/>
          <p:nvPr/>
        </p:nvSpPr>
        <p:spPr>
          <a:xfrm>
            <a:off x="7006244" y="2777023"/>
            <a:ext cx="3600796" cy="830997"/>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a:t>Efficient synchronization is important for scalability</a:t>
            </a:r>
          </a:p>
        </p:txBody>
      </p:sp>
      <p:sp>
        <p:nvSpPr>
          <p:cNvPr id="5" name="Rounded Rectangular Callout 4">
            <a:extLst>
              <a:ext uri="{FF2B5EF4-FFF2-40B4-BE49-F238E27FC236}">
                <a16:creationId xmlns:a16="http://schemas.microsoft.com/office/drawing/2014/main" id="{73291F50-7224-F442-9ABC-653916B28FCD}"/>
              </a:ext>
            </a:extLst>
          </p:cNvPr>
          <p:cNvSpPr/>
          <p:nvPr/>
        </p:nvSpPr>
        <p:spPr>
          <a:xfrm>
            <a:off x="4347556" y="2926080"/>
            <a:ext cx="2019993" cy="1163782"/>
          </a:xfrm>
          <a:prstGeom prst="wedgeRoundRectCallout">
            <a:avLst>
              <a:gd name="adj1" fmla="val -52109"/>
              <a:gd name="adj2" fmla="val 60357"/>
              <a:gd name="adj3" fmla="val 16667"/>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Spinlock becomes bottleneck.</a:t>
            </a:r>
          </a:p>
        </p:txBody>
      </p:sp>
      <p:pic>
        <p:nvPicPr>
          <p:cNvPr id="10" name="Audio 9">
            <a:hlinkClick r:id="" action="ppaction://media"/>
            <a:extLst>
              <a:ext uri="{FF2B5EF4-FFF2-40B4-BE49-F238E27FC236}">
                <a16:creationId xmlns:a16="http://schemas.microsoft.com/office/drawing/2014/main" id="{2F8E2BFF-8E78-1743-B7FF-6298C6B5487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11102425"/>
      </p:ext>
    </p:extLst>
  </p:cSld>
  <p:clrMapOvr>
    <a:masterClrMapping/>
  </p:clrMapOvr>
  <mc:AlternateContent xmlns:mc="http://schemas.openxmlformats.org/markup-compatibility/2006">
    <mc:Choice xmlns:p14="http://schemas.microsoft.com/office/powerpoint/2010/main" Requires="p14">
      <p:transition spd="slow" p14:dur="2000" advTm="27916"/>
    </mc:Choice>
    <mc:Fallback>
      <p:transition spd="slow" advTm="27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70CA94E-FC3C-7C44-A389-4E2F6050DD07}"/>
              </a:ext>
            </a:extLst>
          </p:cNvPr>
          <p:cNvGraphicFramePr/>
          <p:nvPr>
            <p:extLst>
              <p:ext uri="{D42A27DB-BD31-4B8C-83A1-F6EECF244321}">
                <p14:modId xmlns:p14="http://schemas.microsoft.com/office/powerpoint/2010/main" val="4029621270"/>
              </p:ext>
            </p:extLst>
          </p:nvPr>
        </p:nvGraphicFramePr>
        <p:xfrm>
          <a:off x="909916" y="1646238"/>
          <a:ext cx="10515600" cy="4352544"/>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61F26E29-6DE1-1644-9100-C6607CFEFE07}"/>
              </a:ext>
            </a:extLst>
          </p:cNvPr>
          <p:cNvSpPr>
            <a:spLocks noGrp="1"/>
          </p:cNvSpPr>
          <p:nvPr>
            <p:ph type="title"/>
          </p:nvPr>
        </p:nvSpPr>
        <p:spPr>
          <a:xfrm>
            <a:off x="838199" y="365125"/>
            <a:ext cx="10659035" cy="1325563"/>
          </a:xfrm>
        </p:spPr>
        <p:txBody>
          <a:bodyPr/>
          <a:lstStyle/>
          <a:p>
            <a:r>
              <a:rPr lang="en-US" dirty="0"/>
              <a:t>How to design scalable and performant Index?</a:t>
            </a:r>
          </a:p>
        </p:txBody>
      </p:sp>
      <p:sp>
        <p:nvSpPr>
          <p:cNvPr id="4" name="Slide Number Placeholder 3">
            <a:extLst>
              <a:ext uri="{FF2B5EF4-FFF2-40B4-BE49-F238E27FC236}">
                <a16:creationId xmlns:a16="http://schemas.microsoft.com/office/drawing/2014/main" id="{44B478D1-C753-794C-92DB-77979436E63B}"/>
              </a:ext>
            </a:extLst>
          </p:cNvPr>
          <p:cNvSpPr>
            <a:spLocks noGrp="1"/>
          </p:cNvSpPr>
          <p:nvPr>
            <p:ph type="sldNum" sz="quarter" idx="12"/>
          </p:nvPr>
        </p:nvSpPr>
        <p:spPr/>
        <p:txBody>
          <a:bodyPr/>
          <a:lstStyle/>
          <a:p>
            <a:fld id="{C70DD583-F2C9-1147-B75C-1EF3C99A69B1}" type="slidenum">
              <a:rPr lang="en-US" smtClean="0"/>
              <a:t>7</a:t>
            </a:fld>
            <a:endParaRPr lang="en-US"/>
          </a:p>
        </p:txBody>
      </p:sp>
      <p:sp>
        <p:nvSpPr>
          <p:cNvPr id="6" name="TextBox 5">
            <a:extLst>
              <a:ext uri="{FF2B5EF4-FFF2-40B4-BE49-F238E27FC236}">
                <a16:creationId xmlns:a16="http://schemas.microsoft.com/office/drawing/2014/main" id="{E2C48538-B77B-0049-8042-30DEDC3C328E}"/>
              </a:ext>
            </a:extLst>
          </p:cNvPr>
          <p:cNvSpPr txBox="1"/>
          <p:nvPr/>
        </p:nvSpPr>
        <p:spPr>
          <a:xfrm>
            <a:off x="2276302" y="2386325"/>
            <a:ext cx="3600796" cy="830997"/>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a:t>Efficient Search Algorithm for performance</a:t>
            </a:r>
          </a:p>
        </p:txBody>
      </p:sp>
      <p:cxnSp>
        <p:nvCxnSpPr>
          <p:cNvPr id="7" name="Straight Arrow Connector 6">
            <a:extLst>
              <a:ext uri="{FF2B5EF4-FFF2-40B4-BE49-F238E27FC236}">
                <a16:creationId xmlns:a16="http://schemas.microsoft.com/office/drawing/2014/main" id="{66369F4F-424F-EC48-A6EB-60280C57AF5F}"/>
              </a:ext>
            </a:extLst>
          </p:cNvPr>
          <p:cNvCxnSpPr/>
          <p:nvPr/>
        </p:nvCxnSpPr>
        <p:spPr>
          <a:xfrm>
            <a:off x="10748682" y="2635624"/>
            <a:ext cx="0" cy="13895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4D3E33-8CB9-944A-92CC-899F2328F4B1}"/>
              </a:ext>
            </a:extLst>
          </p:cNvPr>
          <p:cNvSpPr txBox="1"/>
          <p:nvPr/>
        </p:nvSpPr>
        <p:spPr>
          <a:xfrm>
            <a:off x="10782301" y="3145722"/>
            <a:ext cx="43254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4x</a:t>
            </a:r>
          </a:p>
        </p:txBody>
      </p:sp>
      <p:pic>
        <p:nvPicPr>
          <p:cNvPr id="12" name="Audio 11">
            <a:hlinkClick r:id="" action="ppaction://media"/>
            <a:extLst>
              <a:ext uri="{FF2B5EF4-FFF2-40B4-BE49-F238E27FC236}">
                <a16:creationId xmlns:a16="http://schemas.microsoft.com/office/drawing/2014/main" id="{3B6764CD-C5EE-174E-82AD-40898496EA3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542007805"/>
      </p:ext>
    </p:extLst>
  </p:cSld>
  <p:clrMapOvr>
    <a:masterClrMapping/>
  </p:clrMapOvr>
  <mc:AlternateContent xmlns:mc="http://schemas.openxmlformats.org/markup-compatibility/2006">
    <mc:Choice xmlns:p14="http://schemas.microsoft.com/office/powerpoint/2010/main" Requires="p14">
      <p:transition spd="slow" p14:dur="2000" advTm="23474"/>
    </mc:Choice>
    <mc:Fallback>
      <p:transition spd="slow" advTm="2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6"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6E29-6DE1-1644-9100-C6607CFEFE07}"/>
              </a:ext>
            </a:extLst>
          </p:cNvPr>
          <p:cNvSpPr>
            <a:spLocks noGrp="1"/>
          </p:cNvSpPr>
          <p:nvPr>
            <p:ph type="title"/>
          </p:nvPr>
        </p:nvSpPr>
        <p:spPr>
          <a:xfrm>
            <a:off x="838199" y="365125"/>
            <a:ext cx="10659035" cy="1325563"/>
          </a:xfrm>
        </p:spPr>
        <p:txBody>
          <a:bodyPr/>
          <a:lstStyle/>
          <a:p>
            <a:r>
              <a:rPr lang="en-US" dirty="0"/>
              <a:t>How to design scalable and performant Index?</a:t>
            </a:r>
          </a:p>
        </p:txBody>
      </p:sp>
      <p:sp>
        <p:nvSpPr>
          <p:cNvPr id="4" name="Slide Number Placeholder 3">
            <a:extLst>
              <a:ext uri="{FF2B5EF4-FFF2-40B4-BE49-F238E27FC236}">
                <a16:creationId xmlns:a16="http://schemas.microsoft.com/office/drawing/2014/main" id="{44B478D1-C753-794C-92DB-77979436E63B}"/>
              </a:ext>
            </a:extLst>
          </p:cNvPr>
          <p:cNvSpPr>
            <a:spLocks noGrp="1"/>
          </p:cNvSpPr>
          <p:nvPr>
            <p:ph type="sldNum" sz="quarter" idx="12"/>
          </p:nvPr>
        </p:nvSpPr>
        <p:spPr/>
        <p:txBody>
          <a:bodyPr/>
          <a:lstStyle/>
          <a:p>
            <a:fld id="{C70DD583-F2C9-1147-B75C-1EF3C99A69B1}" type="slidenum">
              <a:rPr lang="en-US" smtClean="0"/>
              <a:t>8</a:t>
            </a:fld>
            <a:endParaRPr lang="en-US"/>
          </a:p>
        </p:txBody>
      </p:sp>
      <p:graphicFrame>
        <p:nvGraphicFramePr>
          <p:cNvPr id="10" name="Content Placeholder 9">
            <a:extLst>
              <a:ext uri="{FF2B5EF4-FFF2-40B4-BE49-F238E27FC236}">
                <a16:creationId xmlns:a16="http://schemas.microsoft.com/office/drawing/2014/main" id="{29056F42-4077-F841-A194-4DC42AFA6422}"/>
              </a:ext>
            </a:extLst>
          </p:cNvPr>
          <p:cNvGraphicFramePr>
            <a:graphicFrameLocks noGrp="1"/>
          </p:cNvGraphicFramePr>
          <p:nvPr>
            <p:ph idx="1"/>
            <p:extLst>
              <p:ext uri="{D42A27DB-BD31-4B8C-83A1-F6EECF244321}">
                <p14:modId xmlns:p14="http://schemas.microsoft.com/office/powerpoint/2010/main" val="65894403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D7ACA500-CF99-7149-BB3B-42A39BC0FDAA}"/>
              </a:ext>
            </a:extLst>
          </p:cNvPr>
          <p:cNvSpPr txBox="1"/>
          <p:nvPr/>
        </p:nvSpPr>
        <p:spPr>
          <a:xfrm>
            <a:off x="1760913" y="2693896"/>
            <a:ext cx="3600796" cy="830997"/>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a:t>Reduce cache misses and improve data locality</a:t>
            </a:r>
          </a:p>
        </p:txBody>
      </p:sp>
      <p:pic>
        <p:nvPicPr>
          <p:cNvPr id="7" name="Audio 6">
            <a:hlinkClick r:id="" action="ppaction://media"/>
            <a:extLst>
              <a:ext uri="{FF2B5EF4-FFF2-40B4-BE49-F238E27FC236}">
                <a16:creationId xmlns:a16="http://schemas.microsoft.com/office/drawing/2014/main" id="{0D43943B-EC4B-6B44-B8D2-C5622E9B5CD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33414763"/>
      </p:ext>
    </p:extLst>
  </p:cSld>
  <p:clrMapOvr>
    <a:masterClrMapping/>
  </p:clrMapOvr>
  <mc:AlternateContent xmlns:mc="http://schemas.openxmlformats.org/markup-compatibility/2006">
    <mc:Choice xmlns:p14="http://schemas.microsoft.com/office/powerpoint/2010/main" Requires="p14">
      <p:transition spd="slow" p14:dur="2000" advTm="21715"/>
    </mc:Choice>
    <mc:Fallback>
      <p:transition spd="slow" advTm="21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1ED6B-6763-A74A-8A72-9FC0350D2954}"/>
              </a:ext>
            </a:extLst>
          </p:cNvPr>
          <p:cNvSpPr>
            <a:spLocks noGrp="1"/>
          </p:cNvSpPr>
          <p:nvPr>
            <p:ph type="title"/>
          </p:nvPr>
        </p:nvSpPr>
        <p:spPr>
          <a:xfrm>
            <a:off x="838200" y="365125"/>
            <a:ext cx="10672482" cy="1325563"/>
          </a:xfrm>
        </p:spPr>
        <p:txBody>
          <a:bodyPr/>
          <a:lstStyle/>
          <a:p>
            <a:r>
              <a:rPr lang="en-US" dirty="0"/>
              <a:t>How to design scalable and performant Index?</a:t>
            </a:r>
          </a:p>
        </p:txBody>
      </p:sp>
      <p:sp>
        <p:nvSpPr>
          <p:cNvPr id="3" name="Content Placeholder 2">
            <a:extLst>
              <a:ext uri="{FF2B5EF4-FFF2-40B4-BE49-F238E27FC236}">
                <a16:creationId xmlns:a16="http://schemas.microsoft.com/office/drawing/2014/main" id="{DF2B1BF6-0E83-BA47-8BF4-E20C2BAEF826}"/>
              </a:ext>
            </a:extLst>
          </p:cNvPr>
          <p:cNvSpPr>
            <a:spLocks noGrp="1"/>
          </p:cNvSpPr>
          <p:nvPr>
            <p:ph idx="1"/>
          </p:nvPr>
        </p:nvSpPr>
        <p:spPr/>
        <p:txBody>
          <a:bodyPr/>
          <a:lstStyle/>
          <a:p>
            <a:r>
              <a:rPr lang="en-US" dirty="0"/>
              <a:t>Reduce synchronization overhead</a:t>
            </a:r>
          </a:p>
          <a:p>
            <a:r>
              <a:rPr lang="en-US" dirty="0"/>
              <a:t>Efficient time complexity</a:t>
            </a:r>
          </a:p>
          <a:p>
            <a:r>
              <a:rPr lang="en-US" dirty="0"/>
              <a:t>Reduce cache miss/ Improve data locality</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01524F1-BD73-C445-BF40-006BBABBC933}"/>
              </a:ext>
            </a:extLst>
          </p:cNvPr>
          <p:cNvSpPr>
            <a:spLocks noGrp="1"/>
          </p:cNvSpPr>
          <p:nvPr>
            <p:ph type="sldNum" sz="quarter" idx="12"/>
          </p:nvPr>
        </p:nvSpPr>
        <p:spPr/>
        <p:txBody>
          <a:bodyPr/>
          <a:lstStyle/>
          <a:p>
            <a:fld id="{C70DD583-F2C9-1147-B75C-1EF3C99A69B1}" type="slidenum">
              <a:rPr lang="en-US" smtClean="0"/>
              <a:t>9</a:t>
            </a:fld>
            <a:endParaRPr lang="en-US"/>
          </a:p>
        </p:txBody>
      </p:sp>
      <p:pic>
        <p:nvPicPr>
          <p:cNvPr id="6" name="Audio 5">
            <a:hlinkClick r:id="" action="ppaction://media"/>
            <a:extLst>
              <a:ext uri="{FF2B5EF4-FFF2-40B4-BE49-F238E27FC236}">
                <a16:creationId xmlns:a16="http://schemas.microsoft.com/office/drawing/2014/main" id="{43D6ABDA-21E4-5A43-A237-7A8DAAB5B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88245948"/>
      </p:ext>
    </p:extLst>
  </p:cSld>
  <p:clrMapOvr>
    <a:masterClrMapping/>
  </p:clrMapOvr>
  <mc:AlternateContent xmlns:mc="http://schemas.openxmlformats.org/markup-compatibility/2006">
    <mc:Choice xmlns:p14="http://schemas.microsoft.com/office/powerpoint/2010/main" Requires="p14">
      <p:transition spd="slow" p14:dur="2000" advTm="15608"/>
    </mc:Choice>
    <mc:Fallback>
      <p:transition spd="slow" advTm="1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ags/tag10.xml><?xml version="1.0" encoding="utf-8"?>
<p:tagLst xmlns:a="http://schemas.openxmlformats.org/drawingml/2006/main" xmlns:r="http://schemas.openxmlformats.org/officeDocument/2006/relationships" xmlns:p="http://schemas.openxmlformats.org/presentationml/2006/main">
  <p:tag name="TIMING" val="|7.1"/>
</p:tagLst>
</file>

<file path=ppt/tags/tag11.xml><?xml version="1.0" encoding="utf-8"?>
<p:tagLst xmlns:a="http://schemas.openxmlformats.org/drawingml/2006/main" xmlns:r="http://schemas.openxmlformats.org/officeDocument/2006/relationships" xmlns:p="http://schemas.openxmlformats.org/presentationml/2006/main">
  <p:tag name="TIMING" val="|10.4|3.2"/>
</p:tagLst>
</file>

<file path=ppt/tags/tag12.xml><?xml version="1.0" encoding="utf-8"?>
<p:tagLst xmlns:a="http://schemas.openxmlformats.org/drawingml/2006/main" xmlns:r="http://schemas.openxmlformats.org/officeDocument/2006/relationships" xmlns:p="http://schemas.openxmlformats.org/presentationml/2006/main">
  <p:tag name="TIMING" val="|3|0.7|2.2"/>
</p:tagLst>
</file>

<file path=ppt/tags/tag13.xml><?xml version="1.0" encoding="utf-8"?>
<p:tagLst xmlns:a="http://schemas.openxmlformats.org/drawingml/2006/main" xmlns:r="http://schemas.openxmlformats.org/officeDocument/2006/relationships" xmlns:p="http://schemas.openxmlformats.org/presentationml/2006/main">
  <p:tag name="TIMING" val="|27.4"/>
</p:tagLst>
</file>

<file path=ppt/tags/tag2.xml><?xml version="1.0" encoding="utf-8"?>
<p:tagLst xmlns:a="http://schemas.openxmlformats.org/drawingml/2006/main" xmlns:r="http://schemas.openxmlformats.org/officeDocument/2006/relationships" xmlns:p="http://schemas.openxmlformats.org/presentationml/2006/main">
  <p:tag name="TIMING" val="|21.9"/>
</p:tagLst>
</file>

<file path=ppt/tags/tag3.xml><?xml version="1.0" encoding="utf-8"?>
<p:tagLst xmlns:a="http://schemas.openxmlformats.org/drawingml/2006/main" xmlns:r="http://schemas.openxmlformats.org/officeDocument/2006/relationships" xmlns:p="http://schemas.openxmlformats.org/presentationml/2006/main">
  <p:tag name="TIMING" val="|15|8.8"/>
</p:tagLst>
</file>

<file path=ppt/tags/tag4.xml><?xml version="1.0" encoding="utf-8"?>
<p:tagLst xmlns:a="http://schemas.openxmlformats.org/drawingml/2006/main" xmlns:r="http://schemas.openxmlformats.org/officeDocument/2006/relationships" xmlns:p="http://schemas.openxmlformats.org/presentationml/2006/main">
  <p:tag name="TIMING" val="|10.8|8.8"/>
</p:tagLst>
</file>

<file path=ppt/tags/tag5.xml><?xml version="1.0" encoding="utf-8"?>
<p:tagLst xmlns:a="http://schemas.openxmlformats.org/drawingml/2006/main" xmlns:r="http://schemas.openxmlformats.org/officeDocument/2006/relationships" xmlns:p="http://schemas.openxmlformats.org/presentationml/2006/main">
  <p:tag name="TIMING" val="|18.2"/>
</p:tagLst>
</file>

<file path=ppt/tags/tag6.xml><?xml version="1.0" encoding="utf-8"?>
<p:tagLst xmlns:a="http://schemas.openxmlformats.org/drawingml/2006/main" xmlns:r="http://schemas.openxmlformats.org/officeDocument/2006/relationships" xmlns:p="http://schemas.openxmlformats.org/presentationml/2006/main">
  <p:tag name="TIMING" val="|6.1|5|6.6"/>
</p:tagLst>
</file>

<file path=ppt/tags/tag7.xml><?xml version="1.0" encoding="utf-8"?>
<p:tagLst xmlns:a="http://schemas.openxmlformats.org/drawingml/2006/main" xmlns:r="http://schemas.openxmlformats.org/officeDocument/2006/relationships" xmlns:p="http://schemas.openxmlformats.org/presentationml/2006/main">
  <p:tag name="TIMING" val="|6|3.7|6.3|6|8|12.2"/>
</p:tagLst>
</file>

<file path=ppt/tags/tag8.xml><?xml version="1.0" encoding="utf-8"?>
<p:tagLst xmlns:a="http://schemas.openxmlformats.org/drawingml/2006/main" xmlns:r="http://schemas.openxmlformats.org/officeDocument/2006/relationships" xmlns:p="http://schemas.openxmlformats.org/presentationml/2006/main">
  <p:tag name="TIMING" val="|4.6|6|7.4"/>
</p:tagLst>
</file>

<file path=ppt/tags/tag9.xml><?xml version="1.0" encoding="utf-8"?>
<p:tagLst xmlns:a="http://schemas.openxmlformats.org/drawingml/2006/main" xmlns:r="http://schemas.openxmlformats.org/officeDocument/2006/relationships" xmlns:p="http://schemas.openxmlformats.org/presentationml/2006/main">
  <p:tag name="TIMING" val="|5.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9445</TotalTime>
  <Words>2406</Words>
  <Application>Microsoft Macintosh PowerPoint</Application>
  <PresentationFormat>Widescreen</PresentationFormat>
  <Paragraphs>363</Paragraphs>
  <Slides>27</Slides>
  <Notes>26</Notes>
  <HiddenSlides>0</HiddenSlides>
  <MMClips>27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HydraList: A Scalable In-Memory Index Using Asynchronous Updates and Partial Replication</vt:lpstr>
      <vt:lpstr>Trends in Hardware</vt:lpstr>
      <vt:lpstr>Trends in Hardware</vt:lpstr>
      <vt:lpstr>Motivation</vt:lpstr>
      <vt:lpstr>How to design scalable and performant Index?</vt:lpstr>
      <vt:lpstr>How to design scalable and performant Index?</vt:lpstr>
      <vt:lpstr>How to design scalable and performant Index?</vt:lpstr>
      <vt:lpstr>How to design scalable and performant Index?</vt:lpstr>
      <vt:lpstr>How to design scalable and performant Index?</vt:lpstr>
      <vt:lpstr>Hydralist: Key Idea</vt:lpstr>
      <vt:lpstr>Design</vt:lpstr>
      <vt:lpstr>Data Layer</vt:lpstr>
      <vt:lpstr>Search Layer</vt:lpstr>
      <vt:lpstr>Search Algorithm</vt:lpstr>
      <vt:lpstr>Search Algorithm</vt:lpstr>
      <vt:lpstr>Asynchronous Update</vt:lpstr>
      <vt:lpstr>Asynchronous Update</vt:lpstr>
      <vt:lpstr>Memory Stalls are expensive</vt:lpstr>
      <vt:lpstr>Reducing Remote Reads through Replication</vt:lpstr>
      <vt:lpstr>Reducing Remote Reads through Replication</vt:lpstr>
      <vt:lpstr>More Details in Paper</vt:lpstr>
      <vt:lpstr>Evaluation</vt:lpstr>
      <vt:lpstr>YCSB String Key: Workload A</vt:lpstr>
      <vt:lpstr>YCSB String Key: Workload C</vt:lpstr>
      <vt:lpstr>YCSB String: Workload E</vt:lpstr>
      <vt:lpstr>Performance of Background Threads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HydraList: A Scalable In-Memory Index Using Asynchronous Updates and Partial Replication</dc:title>
  <dc:creator>Microsoft Office User</dc:creator>
  <cp:lastModifiedBy>Microsoft Office User</cp:lastModifiedBy>
  <cp:revision>82</cp:revision>
  <dcterms:created xsi:type="dcterms:W3CDTF">2020-08-10T23:26:02Z</dcterms:created>
  <dcterms:modified xsi:type="dcterms:W3CDTF">2020-08-17T17:01:02Z</dcterms:modified>
</cp:coreProperties>
</file>